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3" r:id="rId4"/>
    <p:sldId id="260" r:id="rId5"/>
    <p:sldId id="264" r:id="rId6"/>
    <p:sldId id="258" r:id="rId7"/>
    <p:sldId id="265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80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6D3FA8-9A92-4AF2-9211-6C4118ADF803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54CE74CB-738E-4F02-AF5D-8BFEA47477B5}">
      <dgm:prSet phldrT="[Text]"/>
      <dgm:spPr>
        <a:noFill/>
        <a:ln>
          <a:solidFill>
            <a:srgbClr val="C00000"/>
          </a:solidFill>
        </a:ln>
      </dgm:spPr>
      <dgm:t>
        <a:bodyPr vert="vert"/>
        <a:lstStyle/>
        <a:p>
          <a:r>
            <a:rPr lang="sk-SK" dirty="0" smtClean="0"/>
            <a:t>PRODUKCIA</a:t>
          </a:r>
          <a:endParaRPr lang="sk-SK" dirty="0"/>
        </a:p>
      </dgm:t>
    </dgm:pt>
    <dgm:pt modelId="{1FE92E2E-3E7B-409A-9BFB-4A1C30DB8148}" type="parTrans" cxnId="{C428078C-25C3-4EAB-8831-3A5F9F1BD281}">
      <dgm:prSet/>
      <dgm:spPr/>
      <dgm:t>
        <a:bodyPr/>
        <a:lstStyle/>
        <a:p>
          <a:endParaRPr lang="sk-SK"/>
        </a:p>
      </dgm:t>
    </dgm:pt>
    <dgm:pt modelId="{C47BB88D-0E60-443B-AD47-EF5C2290101D}" type="sibTrans" cxnId="{C428078C-25C3-4EAB-8831-3A5F9F1BD281}">
      <dgm:prSet/>
      <dgm:spPr/>
      <dgm:t>
        <a:bodyPr/>
        <a:lstStyle/>
        <a:p>
          <a:endParaRPr lang="sk-SK"/>
        </a:p>
      </dgm:t>
    </dgm:pt>
    <dgm:pt modelId="{94E0AACD-0013-4E42-B23B-9414990D83C4}">
      <dgm:prSet phldrT="[Text]" custT="1"/>
      <dgm:spPr>
        <a:solidFill>
          <a:srgbClr val="FFFF00"/>
        </a:solidFill>
      </dgm:spPr>
      <dgm:t>
        <a:bodyPr/>
        <a:lstStyle/>
        <a:p>
          <a:pPr algn="l"/>
          <a:endParaRPr lang="sk-SK" sz="2400" dirty="0" smtClean="0">
            <a:solidFill>
              <a:schemeClr val="tx1"/>
            </a:solidFill>
          </a:endParaRPr>
        </a:p>
        <a:p>
          <a:pPr algn="l"/>
          <a:r>
            <a:rPr lang="sk-SK" sz="2400" dirty="0" smtClean="0">
              <a:solidFill>
                <a:schemeClr val="tx1"/>
              </a:solidFill>
            </a:rPr>
            <a:t>VSTUPNÉ NÁKLADY </a:t>
          </a:r>
        </a:p>
        <a:p>
          <a:pPr algn="l"/>
          <a:r>
            <a:rPr lang="sk-SK" sz="2400" dirty="0" smtClean="0">
              <a:solidFill>
                <a:schemeClr val="tx1"/>
              </a:solidFill>
            </a:rPr>
            <a:t>Plus</a:t>
          </a:r>
        </a:p>
        <a:p>
          <a:pPr algn="l"/>
          <a:r>
            <a:rPr lang="sk-SK" sz="2400" dirty="0" smtClean="0">
              <a:solidFill>
                <a:schemeClr val="tx1"/>
              </a:solidFill>
            </a:rPr>
            <a:t>CUDZIE KAPITÁLOVÉ </a:t>
          </a:r>
        </a:p>
        <a:p>
          <a:pPr algn="l"/>
          <a:r>
            <a:rPr lang="sk-SK" sz="2400" dirty="0" smtClean="0">
              <a:solidFill>
                <a:schemeClr val="tx1"/>
              </a:solidFill>
            </a:rPr>
            <a:t>ZDROJE</a:t>
          </a:r>
          <a:endParaRPr lang="sk-SK" sz="2400" dirty="0">
            <a:solidFill>
              <a:schemeClr val="tx1"/>
            </a:solidFill>
          </a:endParaRPr>
        </a:p>
      </dgm:t>
    </dgm:pt>
    <dgm:pt modelId="{C96ED1F4-7578-4741-A221-383896B27A56}" type="parTrans" cxnId="{6C42EB03-F462-4F76-A0FD-4FFB62B7E2EE}">
      <dgm:prSet/>
      <dgm:spPr/>
      <dgm:t>
        <a:bodyPr/>
        <a:lstStyle/>
        <a:p>
          <a:endParaRPr lang="sk-SK"/>
        </a:p>
      </dgm:t>
    </dgm:pt>
    <dgm:pt modelId="{B1C60ECD-7D17-4779-A3BC-77EB169A9102}" type="sibTrans" cxnId="{6C42EB03-F462-4F76-A0FD-4FFB62B7E2EE}">
      <dgm:prSet/>
      <dgm:spPr/>
      <dgm:t>
        <a:bodyPr/>
        <a:lstStyle/>
        <a:p>
          <a:endParaRPr lang="sk-SK"/>
        </a:p>
      </dgm:t>
    </dgm:pt>
    <dgm:pt modelId="{DF08285C-D361-471A-9A9A-9428BE890108}">
      <dgm:prSet phldrT="[Text]" custT="1"/>
      <dgm:spPr>
        <a:solidFill>
          <a:srgbClr val="FFFF00"/>
        </a:solidFill>
      </dgm:spPr>
      <dgm:t>
        <a:bodyPr/>
        <a:lstStyle/>
        <a:p>
          <a:pPr algn="l"/>
          <a:r>
            <a:rPr lang="sk-SK" sz="2400" dirty="0" smtClean="0">
              <a:solidFill>
                <a:schemeClr val="tx1"/>
              </a:solidFill>
            </a:rPr>
            <a:t>               </a:t>
          </a:r>
          <a:endParaRPr lang="sk-SK" sz="2400" dirty="0" smtClean="0">
            <a:solidFill>
              <a:schemeClr val="tx1"/>
            </a:solidFill>
          </a:endParaRPr>
        </a:p>
        <a:p>
          <a:pPr algn="l"/>
          <a:r>
            <a:rPr lang="sk-SK" sz="2400" dirty="0" smtClean="0">
              <a:solidFill>
                <a:schemeClr val="tx1"/>
              </a:solidFill>
            </a:rPr>
            <a:t> </a:t>
          </a:r>
          <a:r>
            <a:rPr lang="sk-SK" sz="2400" b="1" dirty="0" smtClean="0">
              <a:solidFill>
                <a:schemeClr val="tx1"/>
              </a:solidFill>
            </a:rPr>
            <a:t>CELKOVÁ PRIDANÁ HODNOTA Z PRODUKCIE</a:t>
          </a:r>
          <a:endParaRPr lang="sk-SK" sz="2400" dirty="0" smtClean="0">
            <a:solidFill>
              <a:schemeClr val="tx1"/>
            </a:solidFill>
          </a:endParaRPr>
        </a:p>
        <a:p>
          <a:pPr algn="ctr"/>
          <a:r>
            <a:rPr lang="sk-SK" sz="2400" dirty="0" smtClean="0">
              <a:solidFill>
                <a:schemeClr val="tx1"/>
              </a:solidFill>
            </a:rPr>
            <a:t> </a:t>
          </a:r>
          <a:r>
            <a:rPr lang="sk-SK" sz="2400" dirty="0" err="1" smtClean="0">
              <a:solidFill>
                <a:schemeClr val="tx1"/>
              </a:solidFill>
            </a:rPr>
            <a:t>tj</a:t>
          </a:r>
          <a:r>
            <a:rPr lang="sk-SK" sz="2400" dirty="0" smtClean="0">
              <a:solidFill>
                <a:schemeClr val="tx1"/>
              </a:solidFill>
            </a:rPr>
            <a:t>. </a:t>
          </a:r>
          <a:r>
            <a:rPr lang="sk-SK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Nadhodnota ( „</a:t>
          </a:r>
          <a:r>
            <a:rPr lang="sk-SK" sz="2400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surplus</a:t>
          </a:r>
          <a:r>
            <a:rPr lang="sk-SK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“)</a:t>
          </a:r>
          <a:endParaRPr lang="sk-SK" sz="2400" dirty="0" smtClean="0">
            <a:solidFill>
              <a:schemeClr val="tx1"/>
            </a:solidFill>
          </a:endParaRPr>
        </a:p>
        <a:p>
          <a:pPr algn="l"/>
          <a:r>
            <a:rPr lang="sk-SK" sz="2400" dirty="0" smtClean="0">
              <a:solidFill>
                <a:schemeClr val="tx1"/>
              </a:solidFill>
            </a:rPr>
            <a:t>                  </a:t>
          </a:r>
          <a:endParaRPr lang="sk-SK" sz="2400" dirty="0" smtClean="0">
            <a:solidFill>
              <a:schemeClr val="tx1"/>
            </a:solidFill>
          </a:endParaRPr>
        </a:p>
        <a:p>
          <a:pPr algn="ctr"/>
          <a:r>
            <a:rPr lang="sk-SK" sz="2400" dirty="0" smtClean="0">
              <a:solidFill>
                <a:schemeClr val="tx1"/>
              </a:solidFill>
            </a:rPr>
            <a:t>                       </a:t>
          </a:r>
          <a:endParaRPr lang="sk-SK" sz="2400" dirty="0">
            <a:solidFill>
              <a:schemeClr val="tx1"/>
            </a:solidFill>
          </a:endParaRPr>
        </a:p>
      </dgm:t>
    </dgm:pt>
    <dgm:pt modelId="{649D4CC8-CD4F-4E66-9157-4FD26F75EC99}" type="parTrans" cxnId="{FCDEE7F8-CAF6-4A45-B128-1D6A5913947C}">
      <dgm:prSet/>
      <dgm:spPr/>
      <dgm:t>
        <a:bodyPr/>
        <a:lstStyle/>
        <a:p>
          <a:endParaRPr lang="sk-SK"/>
        </a:p>
      </dgm:t>
    </dgm:pt>
    <dgm:pt modelId="{01132BA9-9BC4-42A8-907F-70218AF253B4}" type="sibTrans" cxnId="{FCDEE7F8-CAF6-4A45-B128-1D6A5913947C}">
      <dgm:prSet/>
      <dgm:spPr/>
      <dgm:t>
        <a:bodyPr/>
        <a:lstStyle/>
        <a:p>
          <a:endParaRPr lang="sk-SK"/>
        </a:p>
      </dgm:t>
    </dgm:pt>
    <dgm:pt modelId="{B513CC2E-65BD-44A8-A46B-614AB3D04E7C}">
      <dgm:prSet phldrT="[Text]" custT="1"/>
      <dgm:spPr>
        <a:solidFill>
          <a:srgbClr val="FFFF00"/>
        </a:solidFill>
      </dgm:spPr>
      <dgm:t>
        <a:bodyPr/>
        <a:lstStyle/>
        <a:p>
          <a:pPr algn="l"/>
          <a:r>
            <a:rPr lang="sk-SK" sz="2400" dirty="0" smtClean="0">
              <a:solidFill>
                <a:schemeClr val="tx1"/>
              </a:solidFill>
            </a:rPr>
            <a:t>VLASTNÉ </a:t>
          </a:r>
        </a:p>
        <a:p>
          <a:pPr algn="l"/>
          <a:r>
            <a:rPr lang="sk-SK" sz="2400" dirty="0" smtClean="0">
              <a:solidFill>
                <a:schemeClr val="tx1"/>
              </a:solidFill>
            </a:rPr>
            <a:t>ZDROJE KAPITALISTU</a:t>
          </a:r>
          <a:endParaRPr lang="sk-SK" sz="2400" dirty="0">
            <a:solidFill>
              <a:schemeClr val="tx1"/>
            </a:solidFill>
          </a:endParaRPr>
        </a:p>
      </dgm:t>
    </dgm:pt>
    <dgm:pt modelId="{88F2FA88-804C-4A86-A204-BB2BC1777500}" type="parTrans" cxnId="{EAAD9CAB-5847-4837-A5A1-B20E1AF5D8B2}">
      <dgm:prSet/>
      <dgm:spPr/>
      <dgm:t>
        <a:bodyPr/>
        <a:lstStyle/>
        <a:p>
          <a:endParaRPr lang="sk-SK"/>
        </a:p>
      </dgm:t>
    </dgm:pt>
    <dgm:pt modelId="{FD65C3A9-8356-4764-A1E3-17051A75279B}" type="sibTrans" cxnId="{EAAD9CAB-5847-4837-A5A1-B20E1AF5D8B2}">
      <dgm:prSet/>
      <dgm:spPr/>
      <dgm:t>
        <a:bodyPr/>
        <a:lstStyle/>
        <a:p>
          <a:endParaRPr lang="sk-SK"/>
        </a:p>
      </dgm:t>
    </dgm:pt>
    <dgm:pt modelId="{7C8EFA52-8392-4F0C-AA94-8215550EFDE5}">
      <dgm:prSet phldrT="[Text]" custT="1"/>
      <dgm:spPr>
        <a:solidFill>
          <a:srgbClr val="FFFF00"/>
        </a:solidFill>
      </dgm:spPr>
      <dgm:t>
        <a:bodyPr/>
        <a:lstStyle/>
        <a:p>
          <a:pPr algn="r"/>
          <a:r>
            <a:rPr lang="sk-SK" sz="2400" dirty="0" smtClean="0">
              <a:solidFill>
                <a:schemeClr val="tx1"/>
              </a:solidFill>
            </a:rPr>
            <a:t>ČISTÁ HODNOTA </a:t>
          </a:r>
        </a:p>
        <a:p>
          <a:pPr algn="r"/>
          <a:r>
            <a:rPr lang="sk-SK" sz="2400" dirty="0" smtClean="0">
              <a:solidFill>
                <a:schemeClr val="tx1"/>
              </a:solidFill>
            </a:rPr>
            <a:t>PRODUKCIE </a:t>
          </a:r>
        </a:p>
        <a:p>
          <a:pPr algn="r"/>
          <a:r>
            <a:rPr lang="sk-SK" sz="2400" dirty="0" smtClean="0">
              <a:solidFill>
                <a:schemeClr val="tx1"/>
              </a:solidFill>
            </a:rPr>
            <a:t>UPLATNENEJ NA TRHU </a:t>
          </a:r>
          <a:endParaRPr lang="sk-SK" sz="2400" dirty="0">
            <a:solidFill>
              <a:schemeClr val="tx1"/>
            </a:solidFill>
          </a:endParaRPr>
        </a:p>
      </dgm:t>
    </dgm:pt>
    <dgm:pt modelId="{B6E75857-CBD1-4F59-8C92-9DA6BFB1A4FE}" type="parTrans" cxnId="{D4477F6F-ED80-4D83-BCDB-6C2F39CF0442}">
      <dgm:prSet/>
      <dgm:spPr/>
      <dgm:t>
        <a:bodyPr/>
        <a:lstStyle/>
        <a:p>
          <a:endParaRPr lang="sk-SK"/>
        </a:p>
      </dgm:t>
    </dgm:pt>
    <dgm:pt modelId="{933150B0-D423-4F6E-BF81-D46D8EEE2F12}" type="sibTrans" cxnId="{D4477F6F-ED80-4D83-BCDB-6C2F39CF0442}">
      <dgm:prSet/>
      <dgm:spPr/>
      <dgm:t>
        <a:bodyPr/>
        <a:lstStyle/>
        <a:p>
          <a:endParaRPr lang="sk-SK"/>
        </a:p>
      </dgm:t>
    </dgm:pt>
    <dgm:pt modelId="{FC0E4BF4-E755-4609-985F-0D4DA736ECF8}" type="pres">
      <dgm:prSet presAssocID="{F56D3FA8-9A92-4AF2-9211-6C4118ADF803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54A58F69-DE45-4D34-8EF1-7C0BCE52BFF5}" type="pres">
      <dgm:prSet presAssocID="{F56D3FA8-9A92-4AF2-9211-6C4118ADF803}" presName="matrix" presStyleCnt="0"/>
      <dgm:spPr/>
    </dgm:pt>
    <dgm:pt modelId="{0294F859-A222-4F78-B841-DF3A9365C111}" type="pres">
      <dgm:prSet presAssocID="{F56D3FA8-9A92-4AF2-9211-6C4118ADF803}" presName="tile1" presStyleLbl="node1" presStyleIdx="0" presStyleCnt="4"/>
      <dgm:spPr/>
      <dgm:t>
        <a:bodyPr/>
        <a:lstStyle/>
        <a:p>
          <a:endParaRPr lang="sk-SK"/>
        </a:p>
      </dgm:t>
    </dgm:pt>
    <dgm:pt modelId="{ED53E2F3-C95A-4498-B99D-4D152B59B658}" type="pres">
      <dgm:prSet presAssocID="{F56D3FA8-9A92-4AF2-9211-6C4118ADF80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AE26BDFB-83A0-4E35-B624-D859F2708FA7}" type="pres">
      <dgm:prSet presAssocID="{F56D3FA8-9A92-4AF2-9211-6C4118ADF803}" presName="tile2" presStyleLbl="node1" presStyleIdx="1" presStyleCnt="4" custLinFactNeighborY="1264"/>
      <dgm:spPr/>
      <dgm:t>
        <a:bodyPr/>
        <a:lstStyle/>
        <a:p>
          <a:endParaRPr lang="sk-SK"/>
        </a:p>
      </dgm:t>
    </dgm:pt>
    <dgm:pt modelId="{2C6B7031-27CC-4114-9011-6D73ABEF5A28}" type="pres">
      <dgm:prSet presAssocID="{F56D3FA8-9A92-4AF2-9211-6C4118ADF80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33DE11C1-91D6-4A89-B3A4-14FF7E5907C5}" type="pres">
      <dgm:prSet presAssocID="{F56D3FA8-9A92-4AF2-9211-6C4118ADF803}" presName="tile3" presStyleLbl="node1" presStyleIdx="2" presStyleCnt="4" custLinFactNeighborX="1876" custLinFactNeighborY="-94"/>
      <dgm:spPr/>
      <dgm:t>
        <a:bodyPr/>
        <a:lstStyle/>
        <a:p>
          <a:endParaRPr lang="sk-SK"/>
        </a:p>
      </dgm:t>
    </dgm:pt>
    <dgm:pt modelId="{D495FA75-DF5B-472A-BAD8-8C29F79A1E4D}" type="pres">
      <dgm:prSet presAssocID="{F56D3FA8-9A92-4AF2-9211-6C4118ADF80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48D6AF6B-3BAA-481D-B651-D5CCE42FC4A4}" type="pres">
      <dgm:prSet presAssocID="{F56D3FA8-9A92-4AF2-9211-6C4118ADF803}" presName="tile4" presStyleLbl="node1" presStyleIdx="3" presStyleCnt="4" custLinFactNeighborY="-94"/>
      <dgm:spPr/>
      <dgm:t>
        <a:bodyPr/>
        <a:lstStyle/>
        <a:p>
          <a:endParaRPr lang="sk-SK"/>
        </a:p>
      </dgm:t>
    </dgm:pt>
    <dgm:pt modelId="{8179A8C5-B271-4997-8610-03B055D5375E}" type="pres">
      <dgm:prSet presAssocID="{F56D3FA8-9A92-4AF2-9211-6C4118ADF80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A9EFA2EB-5AA7-4C06-863F-9B0FDBD2324C}" type="pres">
      <dgm:prSet presAssocID="{F56D3FA8-9A92-4AF2-9211-6C4118ADF803}" presName="centerTile" presStyleLbl="fgShp" presStyleIdx="0" presStyleCnt="1" custScaleY="318577">
        <dgm:presLayoutVars>
          <dgm:chMax val="0"/>
          <dgm:chPref val="0"/>
        </dgm:presLayoutVars>
      </dgm:prSet>
      <dgm:spPr/>
      <dgm:t>
        <a:bodyPr/>
        <a:lstStyle/>
        <a:p>
          <a:endParaRPr lang="sk-SK"/>
        </a:p>
      </dgm:t>
    </dgm:pt>
  </dgm:ptLst>
  <dgm:cxnLst>
    <dgm:cxn modelId="{D4477F6F-ED80-4D83-BCDB-6C2F39CF0442}" srcId="{54CE74CB-738E-4F02-AF5D-8BFEA47477B5}" destId="{7C8EFA52-8392-4F0C-AA94-8215550EFDE5}" srcOrd="3" destOrd="0" parTransId="{B6E75857-CBD1-4F59-8C92-9DA6BFB1A4FE}" sibTransId="{933150B0-D423-4F6E-BF81-D46D8EEE2F12}"/>
    <dgm:cxn modelId="{91407F4C-27EC-4672-8161-5D74A2852439}" type="presOf" srcId="{94E0AACD-0013-4E42-B23B-9414990D83C4}" destId="{ED53E2F3-C95A-4498-B99D-4D152B59B658}" srcOrd="1" destOrd="0" presId="urn:microsoft.com/office/officeart/2005/8/layout/matrix1"/>
    <dgm:cxn modelId="{19BEED68-4575-42F9-BF9B-532F9BA62EE6}" type="presOf" srcId="{54CE74CB-738E-4F02-AF5D-8BFEA47477B5}" destId="{A9EFA2EB-5AA7-4C06-863F-9B0FDBD2324C}" srcOrd="0" destOrd="0" presId="urn:microsoft.com/office/officeart/2005/8/layout/matrix1"/>
    <dgm:cxn modelId="{EAAD9CAB-5847-4837-A5A1-B20E1AF5D8B2}" srcId="{54CE74CB-738E-4F02-AF5D-8BFEA47477B5}" destId="{B513CC2E-65BD-44A8-A46B-614AB3D04E7C}" srcOrd="2" destOrd="0" parTransId="{88F2FA88-804C-4A86-A204-BB2BC1777500}" sibTransId="{FD65C3A9-8356-4764-A1E3-17051A75279B}"/>
    <dgm:cxn modelId="{6C42EB03-F462-4F76-A0FD-4FFB62B7E2EE}" srcId="{54CE74CB-738E-4F02-AF5D-8BFEA47477B5}" destId="{94E0AACD-0013-4E42-B23B-9414990D83C4}" srcOrd="0" destOrd="0" parTransId="{C96ED1F4-7578-4741-A221-383896B27A56}" sibTransId="{B1C60ECD-7D17-4779-A3BC-77EB169A9102}"/>
    <dgm:cxn modelId="{50943B59-4859-445B-8043-1DF9E0CBE4FA}" type="presOf" srcId="{94E0AACD-0013-4E42-B23B-9414990D83C4}" destId="{0294F859-A222-4F78-B841-DF3A9365C111}" srcOrd="0" destOrd="0" presId="urn:microsoft.com/office/officeart/2005/8/layout/matrix1"/>
    <dgm:cxn modelId="{4A22C849-E51A-4727-B5F9-819174DA1C37}" type="presOf" srcId="{B513CC2E-65BD-44A8-A46B-614AB3D04E7C}" destId="{D495FA75-DF5B-472A-BAD8-8C29F79A1E4D}" srcOrd="1" destOrd="0" presId="urn:microsoft.com/office/officeart/2005/8/layout/matrix1"/>
    <dgm:cxn modelId="{EC2966D3-9869-49AC-B82E-361DEFED27EE}" type="presOf" srcId="{7C8EFA52-8392-4F0C-AA94-8215550EFDE5}" destId="{48D6AF6B-3BAA-481D-B651-D5CCE42FC4A4}" srcOrd="0" destOrd="0" presId="urn:microsoft.com/office/officeart/2005/8/layout/matrix1"/>
    <dgm:cxn modelId="{FCDEE7F8-CAF6-4A45-B128-1D6A5913947C}" srcId="{54CE74CB-738E-4F02-AF5D-8BFEA47477B5}" destId="{DF08285C-D361-471A-9A9A-9428BE890108}" srcOrd="1" destOrd="0" parTransId="{649D4CC8-CD4F-4E66-9157-4FD26F75EC99}" sibTransId="{01132BA9-9BC4-42A8-907F-70218AF253B4}"/>
    <dgm:cxn modelId="{1E8863BE-396F-4511-8680-2A89E2D4CF1D}" type="presOf" srcId="{7C8EFA52-8392-4F0C-AA94-8215550EFDE5}" destId="{8179A8C5-B271-4997-8610-03B055D5375E}" srcOrd="1" destOrd="0" presId="urn:microsoft.com/office/officeart/2005/8/layout/matrix1"/>
    <dgm:cxn modelId="{72AE09F2-1C9B-4AAE-A7BD-706F944E00C9}" type="presOf" srcId="{DF08285C-D361-471A-9A9A-9428BE890108}" destId="{AE26BDFB-83A0-4E35-B624-D859F2708FA7}" srcOrd="0" destOrd="0" presId="urn:microsoft.com/office/officeart/2005/8/layout/matrix1"/>
    <dgm:cxn modelId="{830EED3A-CBCD-4AF9-A18B-61B8F9AF165E}" type="presOf" srcId="{DF08285C-D361-471A-9A9A-9428BE890108}" destId="{2C6B7031-27CC-4114-9011-6D73ABEF5A28}" srcOrd="1" destOrd="0" presId="urn:microsoft.com/office/officeart/2005/8/layout/matrix1"/>
    <dgm:cxn modelId="{C428078C-25C3-4EAB-8831-3A5F9F1BD281}" srcId="{F56D3FA8-9A92-4AF2-9211-6C4118ADF803}" destId="{54CE74CB-738E-4F02-AF5D-8BFEA47477B5}" srcOrd="0" destOrd="0" parTransId="{1FE92E2E-3E7B-409A-9BFB-4A1C30DB8148}" sibTransId="{C47BB88D-0E60-443B-AD47-EF5C2290101D}"/>
    <dgm:cxn modelId="{A65DF946-9A5C-48E8-9965-248A9BB223CA}" type="presOf" srcId="{B513CC2E-65BD-44A8-A46B-614AB3D04E7C}" destId="{33DE11C1-91D6-4A89-B3A4-14FF7E5907C5}" srcOrd="0" destOrd="0" presId="urn:microsoft.com/office/officeart/2005/8/layout/matrix1"/>
    <dgm:cxn modelId="{7D85A078-D449-4A8B-8BAA-ED48F0C46B5C}" type="presOf" srcId="{F56D3FA8-9A92-4AF2-9211-6C4118ADF803}" destId="{FC0E4BF4-E755-4609-985F-0D4DA736ECF8}" srcOrd="0" destOrd="0" presId="urn:microsoft.com/office/officeart/2005/8/layout/matrix1"/>
    <dgm:cxn modelId="{2F7DAA63-62F3-4458-8A69-F500876A31A2}" type="presParOf" srcId="{FC0E4BF4-E755-4609-985F-0D4DA736ECF8}" destId="{54A58F69-DE45-4D34-8EF1-7C0BCE52BFF5}" srcOrd="0" destOrd="0" presId="urn:microsoft.com/office/officeart/2005/8/layout/matrix1"/>
    <dgm:cxn modelId="{39F682CE-5D46-4F59-B5B7-5AD96766F7DA}" type="presParOf" srcId="{54A58F69-DE45-4D34-8EF1-7C0BCE52BFF5}" destId="{0294F859-A222-4F78-B841-DF3A9365C111}" srcOrd="0" destOrd="0" presId="urn:microsoft.com/office/officeart/2005/8/layout/matrix1"/>
    <dgm:cxn modelId="{9B4460B6-B584-4644-91BA-D9524C02B215}" type="presParOf" srcId="{54A58F69-DE45-4D34-8EF1-7C0BCE52BFF5}" destId="{ED53E2F3-C95A-4498-B99D-4D152B59B658}" srcOrd="1" destOrd="0" presId="urn:microsoft.com/office/officeart/2005/8/layout/matrix1"/>
    <dgm:cxn modelId="{95C20684-1449-4A20-8A62-4C2B4F644139}" type="presParOf" srcId="{54A58F69-DE45-4D34-8EF1-7C0BCE52BFF5}" destId="{AE26BDFB-83A0-4E35-B624-D859F2708FA7}" srcOrd="2" destOrd="0" presId="urn:microsoft.com/office/officeart/2005/8/layout/matrix1"/>
    <dgm:cxn modelId="{A50D9261-C7B1-492C-8CD1-0AE941D56814}" type="presParOf" srcId="{54A58F69-DE45-4D34-8EF1-7C0BCE52BFF5}" destId="{2C6B7031-27CC-4114-9011-6D73ABEF5A28}" srcOrd="3" destOrd="0" presId="urn:microsoft.com/office/officeart/2005/8/layout/matrix1"/>
    <dgm:cxn modelId="{D6AAF650-0132-4175-9F6B-A82B3F4D6F29}" type="presParOf" srcId="{54A58F69-DE45-4D34-8EF1-7C0BCE52BFF5}" destId="{33DE11C1-91D6-4A89-B3A4-14FF7E5907C5}" srcOrd="4" destOrd="0" presId="urn:microsoft.com/office/officeart/2005/8/layout/matrix1"/>
    <dgm:cxn modelId="{B40D75DA-494B-41F5-8562-54C318122033}" type="presParOf" srcId="{54A58F69-DE45-4D34-8EF1-7C0BCE52BFF5}" destId="{D495FA75-DF5B-472A-BAD8-8C29F79A1E4D}" srcOrd="5" destOrd="0" presId="urn:microsoft.com/office/officeart/2005/8/layout/matrix1"/>
    <dgm:cxn modelId="{5E788039-DD10-42A2-BC42-A6438DA7C111}" type="presParOf" srcId="{54A58F69-DE45-4D34-8EF1-7C0BCE52BFF5}" destId="{48D6AF6B-3BAA-481D-B651-D5CCE42FC4A4}" srcOrd="6" destOrd="0" presId="urn:microsoft.com/office/officeart/2005/8/layout/matrix1"/>
    <dgm:cxn modelId="{33D96DB8-D97E-46B6-B000-632EB91FC4DD}" type="presParOf" srcId="{54A58F69-DE45-4D34-8EF1-7C0BCE52BFF5}" destId="{8179A8C5-B271-4997-8610-03B055D5375E}" srcOrd="7" destOrd="0" presId="urn:microsoft.com/office/officeart/2005/8/layout/matrix1"/>
    <dgm:cxn modelId="{87E49FC7-5413-4F2C-9F21-D1687C64B0F4}" type="presParOf" srcId="{FC0E4BF4-E755-4609-985F-0D4DA736ECF8}" destId="{A9EFA2EB-5AA7-4C06-863F-9B0FDBD2324C}" srcOrd="1" destOrd="0" presId="urn:microsoft.com/office/officeart/2005/8/layout/matrix1"/>
  </dgm:cxnLst>
  <dgm:bg/>
  <dgm:whole>
    <a:ln>
      <a:solidFill>
        <a:srgbClr val="C00000"/>
      </a:solidFill>
      <a:prstDash val="solid"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6D3FA8-9A92-4AF2-9211-6C4118ADF803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54CE74CB-738E-4F02-AF5D-8BFEA47477B5}">
      <dgm:prSet phldrT="[Text]"/>
      <dgm:spPr>
        <a:solidFill>
          <a:srgbClr val="00B050"/>
        </a:solidFill>
      </dgm:spPr>
      <dgm:t>
        <a:bodyPr vert="vert"/>
        <a:lstStyle/>
        <a:p>
          <a:r>
            <a:rPr lang="sk-SK" dirty="0" smtClean="0"/>
            <a:t>PRODUKCIA</a:t>
          </a:r>
          <a:endParaRPr lang="sk-SK" dirty="0"/>
        </a:p>
      </dgm:t>
    </dgm:pt>
    <dgm:pt modelId="{1FE92E2E-3E7B-409A-9BFB-4A1C30DB8148}" type="parTrans" cxnId="{C428078C-25C3-4EAB-8831-3A5F9F1BD281}">
      <dgm:prSet/>
      <dgm:spPr/>
      <dgm:t>
        <a:bodyPr/>
        <a:lstStyle/>
        <a:p>
          <a:endParaRPr lang="sk-SK"/>
        </a:p>
      </dgm:t>
    </dgm:pt>
    <dgm:pt modelId="{C47BB88D-0E60-443B-AD47-EF5C2290101D}" type="sibTrans" cxnId="{C428078C-25C3-4EAB-8831-3A5F9F1BD281}">
      <dgm:prSet/>
      <dgm:spPr/>
      <dgm:t>
        <a:bodyPr/>
        <a:lstStyle/>
        <a:p>
          <a:endParaRPr lang="sk-SK"/>
        </a:p>
      </dgm:t>
    </dgm:pt>
    <dgm:pt modelId="{94E0AACD-0013-4E42-B23B-9414990D83C4}">
      <dgm:prSet phldrT="[Text]" custT="1"/>
      <dgm:spPr>
        <a:solidFill>
          <a:srgbClr val="FFFF00"/>
        </a:solidFill>
      </dgm:spPr>
      <dgm:t>
        <a:bodyPr/>
        <a:lstStyle/>
        <a:p>
          <a:pPr algn="l"/>
          <a:endParaRPr lang="sk-SK" sz="2400" dirty="0" smtClean="0">
            <a:solidFill>
              <a:schemeClr val="tx1"/>
            </a:solidFill>
          </a:endParaRPr>
        </a:p>
        <a:p>
          <a:pPr algn="l"/>
          <a:r>
            <a:rPr lang="sk-SK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VSTUPNÉ NÁKLADY</a:t>
          </a:r>
        </a:p>
        <a:p>
          <a:pPr algn="l"/>
          <a:r>
            <a:rPr lang="sk-SK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Všetko, čo sa obstaráva – </a:t>
          </a:r>
        </a:p>
        <a:p>
          <a:pPr algn="l"/>
          <a:r>
            <a:rPr lang="sk-SK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teda nakupuje do procesu</a:t>
          </a:r>
        </a:p>
        <a:p>
          <a:pPr algn="l"/>
          <a:r>
            <a:rPr lang="sk-SK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aj mzdové náklady, </a:t>
          </a:r>
        </a:p>
        <a:p>
          <a:pPr algn="l"/>
          <a:r>
            <a:rPr lang="sk-SK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aj nehmotné práva,</a:t>
          </a:r>
        </a:p>
        <a:p>
          <a:pPr algn="l"/>
          <a:r>
            <a:rPr lang="sk-SK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aj energie a materiály </a:t>
          </a:r>
        </a:p>
        <a:p>
          <a:pPr algn="l"/>
          <a:r>
            <a:rPr lang="sk-SK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investície </a:t>
          </a:r>
          <a:r>
            <a:rPr lang="sk-SK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finančné – cudzí </a:t>
          </a:r>
        </a:p>
        <a:p>
          <a:pPr algn="l"/>
          <a:r>
            <a:rPr lang="sk-SK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kapitál požičaný</a:t>
          </a:r>
          <a:endParaRPr lang="sk-SK" sz="18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96ED1F4-7578-4741-A221-383896B27A56}" type="parTrans" cxnId="{6C42EB03-F462-4F76-A0FD-4FFB62B7E2EE}">
      <dgm:prSet/>
      <dgm:spPr/>
      <dgm:t>
        <a:bodyPr/>
        <a:lstStyle/>
        <a:p>
          <a:endParaRPr lang="sk-SK"/>
        </a:p>
      </dgm:t>
    </dgm:pt>
    <dgm:pt modelId="{B1C60ECD-7D17-4779-A3BC-77EB169A9102}" type="sibTrans" cxnId="{6C42EB03-F462-4F76-A0FD-4FFB62B7E2EE}">
      <dgm:prSet/>
      <dgm:spPr/>
      <dgm:t>
        <a:bodyPr/>
        <a:lstStyle/>
        <a:p>
          <a:endParaRPr lang="sk-SK"/>
        </a:p>
      </dgm:t>
    </dgm:pt>
    <dgm:pt modelId="{DF08285C-D361-471A-9A9A-9428BE890108}">
      <dgm:prSet phldrT="[Text]" custT="1"/>
      <dgm:spPr>
        <a:solidFill>
          <a:srgbClr val="FFFF00"/>
        </a:solidFill>
      </dgm:spPr>
      <dgm:t>
        <a:bodyPr/>
        <a:lstStyle/>
        <a:p>
          <a:endParaRPr lang="sk-SK" sz="2400" b="1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endParaRPr lang="sk-SK" sz="2400" b="1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r>
            <a:rPr lang="sk-SK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CELKOVÁ </a:t>
          </a:r>
        </a:p>
        <a:p>
          <a:r>
            <a:rPr lang="sk-SK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PRIDANÁ </a:t>
          </a:r>
        </a:p>
        <a:p>
          <a:r>
            <a:rPr lang="sk-SK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HODNOTA </a:t>
          </a:r>
        </a:p>
        <a:p>
          <a:r>
            <a:rPr lang="sk-SK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PRODUKCIE</a:t>
          </a:r>
        </a:p>
        <a:p>
          <a:r>
            <a:rPr lang="sk-SK" sz="1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=       pridáva sa k VYČÍSLITEĽNEJ </a:t>
          </a:r>
        </a:p>
        <a:p>
          <a:r>
            <a:rPr lang="sk-SK" sz="1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CENE PODNIKU </a:t>
          </a:r>
        </a:p>
        <a:p>
          <a:r>
            <a:rPr lang="sk-SK" sz="1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PLUS </a:t>
          </a:r>
        </a:p>
        <a:p>
          <a:r>
            <a:rPr lang="sk-SK" sz="1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TRŽBY ZA PRODUKCIU</a:t>
          </a:r>
        </a:p>
        <a:p>
          <a:r>
            <a:rPr lang="sk-SK" sz="1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z toho:</a:t>
          </a:r>
        </a:p>
        <a:p>
          <a:endParaRPr lang="sk-SK" sz="1800" b="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r>
            <a:rPr lang="sk-SK" sz="1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endParaRPr lang="sk-SK" sz="1800" b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49D4CC8-CD4F-4E66-9157-4FD26F75EC99}" type="parTrans" cxnId="{FCDEE7F8-CAF6-4A45-B128-1D6A5913947C}">
      <dgm:prSet/>
      <dgm:spPr/>
      <dgm:t>
        <a:bodyPr/>
        <a:lstStyle/>
        <a:p>
          <a:endParaRPr lang="sk-SK"/>
        </a:p>
      </dgm:t>
    </dgm:pt>
    <dgm:pt modelId="{01132BA9-9BC4-42A8-907F-70218AF253B4}" type="sibTrans" cxnId="{FCDEE7F8-CAF6-4A45-B128-1D6A5913947C}">
      <dgm:prSet/>
      <dgm:spPr/>
      <dgm:t>
        <a:bodyPr/>
        <a:lstStyle/>
        <a:p>
          <a:endParaRPr lang="sk-SK"/>
        </a:p>
      </dgm:t>
    </dgm:pt>
    <dgm:pt modelId="{B513CC2E-65BD-44A8-A46B-614AB3D04E7C}">
      <dgm:prSet phldrT="[Text]" custT="1"/>
      <dgm:spPr>
        <a:solidFill>
          <a:srgbClr val="FFFF00"/>
        </a:solidFill>
      </dgm:spPr>
      <dgm:t>
        <a:bodyPr/>
        <a:lstStyle/>
        <a:p>
          <a:pPr algn="l"/>
          <a:r>
            <a:rPr lang="sk-SK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VLASTNÉ  ZDROJE:</a:t>
          </a:r>
        </a:p>
        <a:p>
          <a:pPr algn="l"/>
          <a:r>
            <a:rPr lang="sk-SK" sz="1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základné prostriedky,</a:t>
          </a:r>
        </a:p>
        <a:p>
          <a:pPr algn="l"/>
          <a:r>
            <a:rPr lang="sk-SK" sz="1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vlastné investície, aj </a:t>
          </a:r>
          <a:r>
            <a:rPr lang="sk-SK" sz="1800" b="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finanč</a:t>
          </a:r>
          <a:r>
            <a:rPr lang="sk-SK" sz="1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</a:t>
          </a:r>
        </a:p>
        <a:p>
          <a:pPr algn="l"/>
          <a:r>
            <a:rPr lang="sk-SK" sz="1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vlastníctvo nehmotných</a:t>
          </a:r>
        </a:p>
        <a:p>
          <a:pPr algn="l"/>
          <a:r>
            <a:rPr lang="sk-SK" sz="1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i hmotných zdrojov</a:t>
          </a:r>
          <a:endParaRPr lang="sk-SK" sz="1800" b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8F2FA88-804C-4A86-A204-BB2BC1777500}" type="parTrans" cxnId="{EAAD9CAB-5847-4837-A5A1-B20E1AF5D8B2}">
      <dgm:prSet/>
      <dgm:spPr/>
      <dgm:t>
        <a:bodyPr/>
        <a:lstStyle/>
        <a:p>
          <a:endParaRPr lang="sk-SK"/>
        </a:p>
      </dgm:t>
    </dgm:pt>
    <dgm:pt modelId="{FD65C3A9-8356-4764-A1E3-17051A75279B}" type="sibTrans" cxnId="{EAAD9CAB-5847-4837-A5A1-B20E1AF5D8B2}">
      <dgm:prSet/>
      <dgm:spPr/>
      <dgm:t>
        <a:bodyPr/>
        <a:lstStyle/>
        <a:p>
          <a:endParaRPr lang="sk-SK"/>
        </a:p>
      </dgm:t>
    </dgm:pt>
    <dgm:pt modelId="{7C8EFA52-8392-4F0C-AA94-8215550EFDE5}">
      <dgm:prSet phldrT="[Text]" custT="1"/>
      <dgm:spPr>
        <a:solidFill>
          <a:srgbClr val="FFFF00"/>
        </a:solidFill>
      </dgm:spPr>
      <dgm:t>
        <a:bodyPr/>
        <a:lstStyle/>
        <a:p>
          <a:pPr algn="r"/>
          <a:r>
            <a:rPr lang="sk-SK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     CENA PRÁCE (mzdy, odvody)</a:t>
          </a:r>
        </a:p>
        <a:p>
          <a:pPr algn="r"/>
          <a:r>
            <a:rPr lang="sk-SK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DANE (do verejných zdrojov) </a:t>
          </a:r>
        </a:p>
        <a:p>
          <a:pPr algn="r"/>
          <a:endParaRPr lang="sk-SK" sz="18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6E75857-CBD1-4F59-8C92-9DA6BFB1A4FE}" type="parTrans" cxnId="{D4477F6F-ED80-4D83-BCDB-6C2F39CF0442}">
      <dgm:prSet/>
      <dgm:spPr/>
      <dgm:t>
        <a:bodyPr/>
        <a:lstStyle/>
        <a:p>
          <a:endParaRPr lang="sk-SK"/>
        </a:p>
      </dgm:t>
    </dgm:pt>
    <dgm:pt modelId="{933150B0-D423-4F6E-BF81-D46D8EEE2F12}" type="sibTrans" cxnId="{D4477F6F-ED80-4D83-BCDB-6C2F39CF0442}">
      <dgm:prSet/>
      <dgm:spPr/>
      <dgm:t>
        <a:bodyPr/>
        <a:lstStyle/>
        <a:p>
          <a:endParaRPr lang="sk-SK"/>
        </a:p>
      </dgm:t>
    </dgm:pt>
    <dgm:pt modelId="{FC0E4BF4-E755-4609-985F-0D4DA736ECF8}" type="pres">
      <dgm:prSet presAssocID="{F56D3FA8-9A92-4AF2-9211-6C4118ADF803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54A58F69-DE45-4D34-8EF1-7C0BCE52BFF5}" type="pres">
      <dgm:prSet presAssocID="{F56D3FA8-9A92-4AF2-9211-6C4118ADF803}" presName="matrix" presStyleCnt="0"/>
      <dgm:spPr/>
    </dgm:pt>
    <dgm:pt modelId="{0294F859-A222-4F78-B841-DF3A9365C111}" type="pres">
      <dgm:prSet presAssocID="{F56D3FA8-9A92-4AF2-9211-6C4118ADF803}" presName="tile1" presStyleLbl="node1" presStyleIdx="0" presStyleCnt="4" custScaleY="116376" custLinFactNeighborX="-1499" custLinFactNeighborY="-26918"/>
      <dgm:spPr/>
      <dgm:t>
        <a:bodyPr/>
        <a:lstStyle/>
        <a:p>
          <a:endParaRPr lang="sk-SK"/>
        </a:p>
      </dgm:t>
    </dgm:pt>
    <dgm:pt modelId="{ED53E2F3-C95A-4498-B99D-4D152B59B658}" type="pres">
      <dgm:prSet presAssocID="{F56D3FA8-9A92-4AF2-9211-6C4118ADF80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AE26BDFB-83A0-4E35-B624-D859F2708FA7}" type="pres">
      <dgm:prSet presAssocID="{F56D3FA8-9A92-4AF2-9211-6C4118ADF803}" presName="tile2" presStyleLbl="node1" presStyleIdx="1" presStyleCnt="4" custScaleY="200000" custLinFactNeighborX="1750" custLinFactNeighborY="23082"/>
      <dgm:spPr/>
      <dgm:t>
        <a:bodyPr/>
        <a:lstStyle/>
        <a:p>
          <a:endParaRPr lang="sk-SK"/>
        </a:p>
      </dgm:t>
    </dgm:pt>
    <dgm:pt modelId="{2C6B7031-27CC-4114-9011-6D73ABEF5A28}" type="pres">
      <dgm:prSet presAssocID="{F56D3FA8-9A92-4AF2-9211-6C4118ADF80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33DE11C1-91D6-4A89-B3A4-14FF7E5907C5}" type="pres">
      <dgm:prSet presAssocID="{F56D3FA8-9A92-4AF2-9211-6C4118ADF803}" presName="tile3" presStyleLbl="node1" presStyleIdx="2" presStyleCnt="4" custScaleY="87273" custLinFactNeighborX="251" custLinFactNeighborY="-25094"/>
      <dgm:spPr/>
      <dgm:t>
        <a:bodyPr/>
        <a:lstStyle/>
        <a:p>
          <a:endParaRPr lang="sk-SK"/>
        </a:p>
      </dgm:t>
    </dgm:pt>
    <dgm:pt modelId="{D495FA75-DF5B-472A-BAD8-8C29F79A1E4D}" type="pres">
      <dgm:prSet presAssocID="{F56D3FA8-9A92-4AF2-9211-6C4118ADF80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48D6AF6B-3BAA-481D-B651-D5CCE42FC4A4}" type="pres">
      <dgm:prSet presAssocID="{F56D3FA8-9A92-4AF2-9211-6C4118ADF803}" presName="tile4" presStyleLbl="node1" presStyleIdx="3" presStyleCnt="4" custScaleY="40920" custLinFactNeighborY="-94"/>
      <dgm:spPr/>
      <dgm:t>
        <a:bodyPr/>
        <a:lstStyle/>
        <a:p>
          <a:endParaRPr lang="sk-SK"/>
        </a:p>
      </dgm:t>
    </dgm:pt>
    <dgm:pt modelId="{8179A8C5-B271-4997-8610-03B055D5375E}" type="pres">
      <dgm:prSet presAssocID="{F56D3FA8-9A92-4AF2-9211-6C4118ADF80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A9EFA2EB-5AA7-4C06-863F-9B0FDBD2324C}" type="pres">
      <dgm:prSet presAssocID="{F56D3FA8-9A92-4AF2-9211-6C4118ADF803}" presName="centerTile" presStyleLbl="fgShp" presStyleIdx="0" presStyleCnt="1" custScaleX="64166" custScaleY="394944">
        <dgm:presLayoutVars>
          <dgm:chMax val="0"/>
          <dgm:chPref val="0"/>
        </dgm:presLayoutVars>
      </dgm:prSet>
      <dgm:spPr/>
      <dgm:t>
        <a:bodyPr/>
        <a:lstStyle/>
        <a:p>
          <a:endParaRPr lang="sk-SK"/>
        </a:p>
      </dgm:t>
    </dgm:pt>
  </dgm:ptLst>
  <dgm:cxnLst>
    <dgm:cxn modelId="{93B6B833-A430-4737-9B5B-C6A4A927CEF8}" type="presOf" srcId="{B513CC2E-65BD-44A8-A46B-614AB3D04E7C}" destId="{33DE11C1-91D6-4A89-B3A4-14FF7E5907C5}" srcOrd="0" destOrd="0" presId="urn:microsoft.com/office/officeart/2005/8/layout/matrix1"/>
    <dgm:cxn modelId="{68ADAE7F-34A7-45F0-8A24-EE7855F28479}" type="presOf" srcId="{94E0AACD-0013-4E42-B23B-9414990D83C4}" destId="{0294F859-A222-4F78-B841-DF3A9365C111}" srcOrd="0" destOrd="0" presId="urn:microsoft.com/office/officeart/2005/8/layout/matrix1"/>
    <dgm:cxn modelId="{D4477F6F-ED80-4D83-BCDB-6C2F39CF0442}" srcId="{54CE74CB-738E-4F02-AF5D-8BFEA47477B5}" destId="{7C8EFA52-8392-4F0C-AA94-8215550EFDE5}" srcOrd="3" destOrd="0" parTransId="{B6E75857-CBD1-4F59-8C92-9DA6BFB1A4FE}" sibTransId="{933150B0-D423-4F6E-BF81-D46D8EEE2F12}"/>
    <dgm:cxn modelId="{17A973B7-2D14-43FA-AC41-421EABBB7CB4}" type="presOf" srcId="{DF08285C-D361-471A-9A9A-9428BE890108}" destId="{2C6B7031-27CC-4114-9011-6D73ABEF5A28}" srcOrd="1" destOrd="0" presId="urn:microsoft.com/office/officeart/2005/8/layout/matrix1"/>
    <dgm:cxn modelId="{EAAD9CAB-5847-4837-A5A1-B20E1AF5D8B2}" srcId="{54CE74CB-738E-4F02-AF5D-8BFEA47477B5}" destId="{B513CC2E-65BD-44A8-A46B-614AB3D04E7C}" srcOrd="2" destOrd="0" parTransId="{88F2FA88-804C-4A86-A204-BB2BC1777500}" sibTransId="{FD65C3A9-8356-4764-A1E3-17051A75279B}"/>
    <dgm:cxn modelId="{AEB5CD09-3A4E-4242-B319-39AB17573C21}" type="presOf" srcId="{B513CC2E-65BD-44A8-A46B-614AB3D04E7C}" destId="{D495FA75-DF5B-472A-BAD8-8C29F79A1E4D}" srcOrd="1" destOrd="0" presId="urn:microsoft.com/office/officeart/2005/8/layout/matrix1"/>
    <dgm:cxn modelId="{6105E484-4CD0-46C1-9945-FA26EAED437A}" type="presOf" srcId="{94E0AACD-0013-4E42-B23B-9414990D83C4}" destId="{ED53E2F3-C95A-4498-B99D-4D152B59B658}" srcOrd="1" destOrd="0" presId="urn:microsoft.com/office/officeart/2005/8/layout/matrix1"/>
    <dgm:cxn modelId="{888BF535-3241-4B70-84D4-426E1428C233}" type="presOf" srcId="{7C8EFA52-8392-4F0C-AA94-8215550EFDE5}" destId="{48D6AF6B-3BAA-481D-B651-D5CCE42FC4A4}" srcOrd="0" destOrd="0" presId="urn:microsoft.com/office/officeart/2005/8/layout/matrix1"/>
    <dgm:cxn modelId="{6C42EB03-F462-4F76-A0FD-4FFB62B7E2EE}" srcId="{54CE74CB-738E-4F02-AF5D-8BFEA47477B5}" destId="{94E0AACD-0013-4E42-B23B-9414990D83C4}" srcOrd="0" destOrd="0" parTransId="{C96ED1F4-7578-4741-A221-383896B27A56}" sibTransId="{B1C60ECD-7D17-4779-A3BC-77EB169A9102}"/>
    <dgm:cxn modelId="{5001D380-9605-4F43-832E-9BE6390124FE}" type="presOf" srcId="{54CE74CB-738E-4F02-AF5D-8BFEA47477B5}" destId="{A9EFA2EB-5AA7-4C06-863F-9B0FDBD2324C}" srcOrd="0" destOrd="0" presId="urn:microsoft.com/office/officeart/2005/8/layout/matrix1"/>
    <dgm:cxn modelId="{B44983AC-8930-45A9-B39F-8435DB765392}" type="presOf" srcId="{F56D3FA8-9A92-4AF2-9211-6C4118ADF803}" destId="{FC0E4BF4-E755-4609-985F-0D4DA736ECF8}" srcOrd="0" destOrd="0" presId="urn:microsoft.com/office/officeart/2005/8/layout/matrix1"/>
    <dgm:cxn modelId="{FCDEE7F8-CAF6-4A45-B128-1D6A5913947C}" srcId="{54CE74CB-738E-4F02-AF5D-8BFEA47477B5}" destId="{DF08285C-D361-471A-9A9A-9428BE890108}" srcOrd="1" destOrd="0" parTransId="{649D4CC8-CD4F-4E66-9157-4FD26F75EC99}" sibTransId="{01132BA9-9BC4-42A8-907F-70218AF253B4}"/>
    <dgm:cxn modelId="{CC7F16DE-A7BE-4239-9D1D-F2E51ECFF70C}" type="presOf" srcId="{7C8EFA52-8392-4F0C-AA94-8215550EFDE5}" destId="{8179A8C5-B271-4997-8610-03B055D5375E}" srcOrd="1" destOrd="0" presId="urn:microsoft.com/office/officeart/2005/8/layout/matrix1"/>
    <dgm:cxn modelId="{C428078C-25C3-4EAB-8831-3A5F9F1BD281}" srcId="{F56D3FA8-9A92-4AF2-9211-6C4118ADF803}" destId="{54CE74CB-738E-4F02-AF5D-8BFEA47477B5}" srcOrd="0" destOrd="0" parTransId="{1FE92E2E-3E7B-409A-9BFB-4A1C30DB8148}" sibTransId="{C47BB88D-0E60-443B-AD47-EF5C2290101D}"/>
    <dgm:cxn modelId="{E87B8C47-4253-4263-900F-6D5B49C50401}" type="presOf" srcId="{DF08285C-D361-471A-9A9A-9428BE890108}" destId="{AE26BDFB-83A0-4E35-B624-D859F2708FA7}" srcOrd="0" destOrd="0" presId="urn:microsoft.com/office/officeart/2005/8/layout/matrix1"/>
    <dgm:cxn modelId="{A9AE0206-6E31-4159-98B5-477120DDA4DB}" type="presParOf" srcId="{FC0E4BF4-E755-4609-985F-0D4DA736ECF8}" destId="{54A58F69-DE45-4D34-8EF1-7C0BCE52BFF5}" srcOrd="0" destOrd="0" presId="urn:microsoft.com/office/officeart/2005/8/layout/matrix1"/>
    <dgm:cxn modelId="{45B69E15-CF67-402E-8CE2-C4D6C9D57BB7}" type="presParOf" srcId="{54A58F69-DE45-4D34-8EF1-7C0BCE52BFF5}" destId="{0294F859-A222-4F78-B841-DF3A9365C111}" srcOrd="0" destOrd="0" presId="urn:microsoft.com/office/officeart/2005/8/layout/matrix1"/>
    <dgm:cxn modelId="{9DFE59B9-31AC-411B-8B66-6A4299F2CC3A}" type="presParOf" srcId="{54A58F69-DE45-4D34-8EF1-7C0BCE52BFF5}" destId="{ED53E2F3-C95A-4498-B99D-4D152B59B658}" srcOrd="1" destOrd="0" presId="urn:microsoft.com/office/officeart/2005/8/layout/matrix1"/>
    <dgm:cxn modelId="{FB20FDA2-3B71-4681-A292-B0611FAE1F6B}" type="presParOf" srcId="{54A58F69-DE45-4D34-8EF1-7C0BCE52BFF5}" destId="{AE26BDFB-83A0-4E35-B624-D859F2708FA7}" srcOrd="2" destOrd="0" presId="urn:microsoft.com/office/officeart/2005/8/layout/matrix1"/>
    <dgm:cxn modelId="{4FC3DAC3-F4CD-4149-AC32-78250FA6F9E8}" type="presParOf" srcId="{54A58F69-DE45-4D34-8EF1-7C0BCE52BFF5}" destId="{2C6B7031-27CC-4114-9011-6D73ABEF5A28}" srcOrd="3" destOrd="0" presId="urn:microsoft.com/office/officeart/2005/8/layout/matrix1"/>
    <dgm:cxn modelId="{1B550E6D-0BE3-4137-9265-2C644BCDA4A5}" type="presParOf" srcId="{54A58F69-DE45-4D34-8EF1-7C0BCE52BFF5}" destId="{33DE11C1-91D6-4A89-B3A4-14FF7E5907C5}" srcOrd="4" destOrd="0" presId="urn:microsoft.com/office/officeart/2005/8/layout/matrix1"/>
    <dgm:cxn modelId="{027342E1-961B-4E58-904E-4064137EDE83}" type="presParOf" srcId="{54A58F69-DE45-4D34-8EF1-7C0BCE52BFF5}" destId="{D495FA75-DF5B-472A-BAD8-8C29F79A1E4D}" srcOrd="5" destOrd="0" presId="urn:microsoft.com/office/officeart/2005/8/layout/matrix1"/>
    <dgm:cxn modelId="{DB4E7965-B5CA-49A6-9061-FD84E98D50A4}" type="presParOf" srcId="{54A58F69-DE45-4D34-8EF1-7C0BCE52BFF5}" destId="{48D6AF6B-3BAA-481D-B651-D5CCE42FC4A4}" srcOrd="6" destOrd="0" presId="urn:microsoft.com/office/officeart/2005/8/layout/matrix1"/>
    <dgm:cxn modelId="{D4EDC3CD-51C6-4A8A-AAC9-22A372362006}" type="presParOf" srcId="{54A58F69-DE45-4D34-8EF1-7C0BCE52BFF5}" destId="{8179A8C5-B271-4997-8610-03B055D5375E}" srcOrd="7" destOrd="0" presId="urn:microsoft.com/office/officeart/2005/8/layout/matrix1"/>
    <dgm:cxn modelId="{40374678-4E2C-42B9-BF4A-C8BCE433033E}" type="presParOf" srcId="{FC0E4BF4-E755-4609-985F-0D4DA736ECF8}" destId="{A9EFA2EB-5AA7-4C06-863F-9B0FDBD2324C}" srcOrd="1" destOrd="0" presId="urn:microsoft.com/office/officeart/2005/8/layout/matrix1"/>
  </dgm:cxnLst>
  <dgm:bg/>
  <dgm:whole>
    <a:ln>
      <a:solidFill>
        <a:srgbClr val="003399"/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6D3FA8-9A92-4AF2-9211-6C4118ADF803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54CE74CB-738E-4F02-AF5D-8BFEA47477B5}">
      <dgm:prSet phldrT="[Text]"/>
      <dgm:spPr>
        <a:solidFill>
          <a:srgbClr val="00B050"/>
        </a:solidFill>
      </dgm:spPr>
      <dgm:t>
        <a:bodyPr vert="vert"/>
        <a:lstStyle/>
        <a:p>
          <a:r>
            <a:rPr lang="sk-SK" dirty="0" smtClean="0"/>
            <a:t>PRODUKCIA</a:t>
          </a:r>
          <a:endParaRPr lang="sk-SK" dirty="0"/>
        </a:p>
      </dgm:t>
    </dgm:pt>
    <dgm:pt modelId="{1FE92E2E-3E7B-409A-9BFB-4A1C30DB8148}" type="parTrans" cxnId="{C428078C-25C3-4EAB-8831-3A5F9F1BD281}">
      <dgm:prSet/>
      <dgm:spPr/>
      <dgm:t>
        <a:bodyPr/>
        <a:lstStyle/>
        <a:p>
          <a:endParaRPr lang="sk-SK"/>
        </a:p>
      </dgm:t>
    </dgm:pt>
    <dgm:pt modelId="{C47BB88D-0E60-443B-AD47-EF5C2290101D}" type="sibTrans" cxnId="{C428078C-25C3-4EAB-8831-3A5F9F1BD281}">
      <dgm:prSet/>
      <dgm:spPr/>
      <dgm:t>
        <a:bodyPr/>
        <a:lstStyle/>
        <a:p>
          <a:endParaRPr lang="sk-SK"/>
        </a:p>
      </dgm:t>
    </dgm:pt>
    <dgm:pt modelId="{94E0AACD-0013-4E42-B23B-9414990D83C4}">
      <dgm:prSet phldrT="[Text]" custT="1"/>
      <dgm:spPr>
        <a:solidFill>
          <a:srgbClr val="FFFF00"/>
        </a:solidFill>
      </dgm:spPr>
      <dgm:t>
        <a:bodyPr/>
        <a:lstStyle/>
        <a:p>
          <a:pPr algn="l"/>
          <a:endParaRPr lang="sk-SK" sz="2400" dirty="0" smtClean="0">
            <a:solidFill>
              <a:schemeClr val="tx1"/>
            </a:solidFill>
          </a:endParaRPr>
        </a:p>
        <a:p>
          <a:pPr algn="l"/>
          <a:r>
            <a:rPr lang="sk-SK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VSTUPNÉ NÁKLADY</a:t>
          </a:r>
        </a:p>
        <a:p>
          <a:pPr algn="l"/>
          <a:r>
            <a:rPr lang="sk-SK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Všetko, čo sa obstaráva – </a:t>
          </a:r>
        </a:p>
        <a:p>
          <a:pPr algn="l"/>
          <a:r>
            <a:rPr lang="sk-SK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teda nakupuje do procesu</a:t>
          </a:r>
        </a:p>
        <a:p>
          <a:pPr algn="l"/>
          <a:r>
            <a:rPr lang="sk-SK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aj platba za prácu dodávateľsky, </a:t>
          </a:r>
        </a:p>
        <a:p>
          <a:pPr algn="l"/>
          <a:r>
            <a:rPr lang="sk-SK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aj nehmotné práva,</a:t>
          </a:r>
        </a:p>
        <a:p>
          <a:pPr algn="l"/>
          <a:r>
            <a:rPr lang="sk-SK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aj energie a materiály </a:t>
          </a:r>
        </a:p>
        <a:p>
          <a:pPr algn="l"/>
          <a:r>
            <a:rPr lang="sk-SK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</a:t>
          </a:r>
          <a:r>
            <a:rPr lang="sk-SK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štátne investície zo </a:t>
          </a:r>
          <a:r>
            <a:rPr lang="sk-SK" sz="18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štát.rozpočtu</a:t>
          </a:r>
          <a:endParaRPr lang="sk-SK" sz="18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96ED1F4-7578-4741-A221-383896B27A56}" type="parTrans" cxnId="{6C42EB03-F462-4F76-A0FD-4FFB62B7E2EE}">
      <dgm:prSet/>
      <dgm:spPr/>
      <dgm:t>
        <a:bodyPr/>
        <a:lstStyle/>
        <a:p>
          <a:endParaRPr lang="sk-SK"/>
        </a:p>
      </dgm:t>
    </dgm:pt>
    <dgm:pt modelId="{B1C60ECD-7D17-4779-A3BC-77EB169A9102}" type="sibTrans" cxnId="{6C42EB03-F462-4F76-A0FD-4FFB62B7E2EE}">
      <dgm:prSet/>
      <dgm:spPr/>
      <dgm:t>
        <a:bodyPr/>
        <a:lstStyle/>
        <a:p>
          <a:endParaRPr lang="sk-SK"/>
        </a:p>
      </dgm:t>
    </dgm:pt>
    <dgm:pt modelId="{DF08285C-D361-471A-9A9A-9428BE890108}">
      <dgm:prSet phldrT="[Text]" custT="1"/>
      <dgm:spPr>
        <a:solidFill>
          <a:srgbClr val="FFFF00"/>
        </a:solidFill>
      </dgm:spPr>
      <dgm:t>
        <a:bodyPr/>
        <a:lstStyle/>
        <a:p>
          <a:pPr algn="ctr"/>
          <a:endParaRPr lang="sk-SK" sz="2400" b="1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algn="ctr"/>
          <a:r>
            <a:rPr lang="sk-SK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CELKOVÁ </a:t>
          </a:r>
          <a:endParaRPr lang="sk-SK" sz="2400" b="1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algn="ctr"/>
          <a:r>
            <a:rPr lang="sk-SK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PRIDANÁ </a:t>
          </a:r>
        </a:p>
        <a:p>
          <a:pPr algn="ctr"/>
          <a:r>
            <a:rPr lang="sk-SK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HODNOTA </a:t>
          </a:r>
        </a:p>
        <a:p>
          <a:pPr algn="ctr"/>
          <a:r>
            <a:rPr lang="sk-SK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PRODUKCIE</a:t>
          </a:r>
          <a:r>
            <a:rPr lang="sk-SK" sz="1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</a:p>
        <a:p>
          <a:pPr algn="ctr"/>
          <a:r>
            <a:rPr lang="sk-SK" sz="1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vo finančnom ocenení</a:t>
          </a:r>
          <a:endParaRPr lang="sk-SK" sz="1800" b="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algn="ctr"/>
          <a:r>
            <a:rPr lang="sk-SK" sz="1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TRŽBY ZA </a:t>
          </a:r>
          <a:r>
            <a:rPr lang="sk-SK" sz="1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PRODUKCIU</a:t>
          </a:r>
        </a:p>
        <a:p>
          <a:pPr algn="l"/>
          <a:r>
            <a:rPr lang="sk-SK" sz="1800" b="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Pl</a:t>
          </a:r>
          <a:r>
            <a:rPr lang="sk-SK" sz="1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   plus výdavky na </a:t>
          </a:r>
          <a:r>
            <a:rPr lang="sk-SK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spoločenskú       </a:t>
          </a:r>
          <a:r>
            <a:rPr lang="sk-SK" sz="1600" b="1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sp</a:t>
          </a:r>
          <a:r>
            <a:rPr lang="sk-SK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   spotrebu</a:t>
          </a:r>
          <a:endParaRPr lang="sk-SK" sz="1800" b="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algn="ctr"/>
          <a:r>
            <a:rPr lang="sk-SK" sz="1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endParaRPr lang="sk-SK" sz="1800" b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49D4CC8-CD4F-4E66-9157-4FD26F75EC99}" type="parTrans" cxnId="{FCDEE7F8-CAF6-4A45-B128-1D6A5913947C}">
      <dgm:prSet/>
      <dgm:spPr/>
      <dgm:t>
        <a:bodyPr/>
        <a:lstStyle/>
        <a:p>
          <a:endParaRPr lang="sk-SK"/>
        </a:p>
      </dgm:t>
    </dgm:pt>
    <dgm:pt modelId="{01132BA9-9BC4-42A8-907F-70218AF253B4}" type="sibTrans" cxnId="{FCDEE7F8-CAF6-4A45-B128-1D6A5913947C}">
      <dgm:prSet/>
      <dgm:spPr/>
      <dgm:t>
        <a:bodyPr/>
        <a:lstStyle/>
        <a:p>
          <a:endParaRPr lang="sk-SK"/>
        </a:p>
      </dgm:t>
    </dgm:pt>
    <dgm:pt modelId="{B513CC2E-65BD-44A8-A46B-614AB3D04E7C}">
      <dgm:prSet phldrT="[Text]" custT="1"/>
      <dgm:spPr>
        <a:solidFill>
          <a:srgbClr val="FFFF00"/>
        </a:solidFill>
      </dgm:spPr>
      <dgm:t>
        <a:bodyPr/>
        <a:lstStyle/>
        <a:p>
          <a:pPr algn="l"/>
          <a:r>
            <a:rPr lang="sk-SK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VLASTNÉ  ZDROJE:</a:t>
          </a:r>
        </a:p>
        <a:p>
          <a:pPr algn="l"/>
          <a:r>
            <a:rPr lang="sk-SK" sz="1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práca vlastných </a:t>
          </a:r>
          <a:r>
            <a:rPr lang="sk-SK" sz="1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zamestnancov,</a:t>
          </a:r>
          <a:endParaRPr lang="sk-SK" sz="1800" b="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algn="l"/>
          <a:r>
            <a:rPr lang="sk-SK" sz="1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základné </a:t>
          </a:r>
          <a:r>
            <a:rPr lang="sk-SK" sz="1800" b="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prostriedky,ich</a:t>
          </a:r>
          <a:r>
            <a:rPr lang="sk-SK" sz="1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odpisy</a:t>
          </a:r>
          <a:endParaRPr lang="sk-SK" sz="1800" b="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algn="l"/>
          <a:r>
            <a:rPr lang="sk-SK" sz="1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vlastné investície, aj </a:t>
          </a:r>
          <a:r>
            <a:rPr lang="sk-SK" sz="1800" b="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finanč</a:t>
          </a:r>
          <a:r>
            <a:rPr lang="sk-SK" sz="1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</a:t>
          </a:r>
        </a:p>
        <a:p>
          <a:pPr algn="l"/>
          <a:r>
            <a:rPr lang="sk-SK" sz="1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nehmotné a </a:t>
          </a:r>
          <a:r>
            <a:rPr lang="sk-SK" sz="1800" b="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hmot.zdroje</a:t>
          </a:r>
          <a:r>
            <a:rPr lang="sk-SK" sz="1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podniku</a:t>
          </a:r>
          <a:endParaRPr lang="sk-SK" sz="1800" b="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algn="l"/>
          <a:r>
            <a:rPr lang="sk-SK" sz="1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endParaRPr lang="sk-SK" sz="1800" b="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8F2FA88-804C-4A86-A204-BB2BC1777500}" type="parTrans" cxnId="{EAAD9CAB-5847-4837-A5A1-B20E1AF5D8B2}">
      <dgm:prSet/>
      <dgm:spPr/>
      <dgm:t>
        <a:bodyPr/>
        <a:lstStyle/>
        <a:p>
          <a:endParaRPr lang="sk-SK"/>
        </a:p>
      </dgm:t>
    </dgm:pt>
    <dgm:pt modelId="{FD65C3A9-8356-4764-A1E3-17051A75279B}" type="sibTrans" cxnId="{EAAD9CAB-5847-4837-A5A1-B20E1AF5D8B2}">
      <dgm:prSet/>
      <dgm:spPr/>
      <dgm:t>
        <a:bodyPr/>
        <a:lstStyle/>
        <a:p>
          <a:endParaRPr lang="sk-SK"/>
        </a:p>
      </dgm:t>
    </dgm:pt>
    <dgm:pt modelId="{7C8EFA52-8392-4F0C-AA94-8215550EFDE5}">
      <dgm:prSet phldrT="[Text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algn="l"/>
          <a:r>
            <a:rPr lang="sk-SK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           </a:t>
          </a:r>
          <a:r>
            <a:rPr lang="sk-SK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mzdy a  </a:t>
          </a:r>
          <a:r>
            <a:rPr lang="sk-SK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odvody a dane</a:t>
          </a:r>
        </a:p>
        <a:p>
          <a:pPr algn="l"/>
          <a:r>
            <a:rPr lang="sk-SK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             (do </a:t>
          </a:r>
          <a:r>
            <a:rPr lang="sk-SK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štátneho rozpočtu) </a:t>
          </a:r>
          <a:endParaRPr lang="sk-SK" sz="1800" b="1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algn="r"/>
          <a:endParaRPr lang="sk-SK" sz="18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6E75857-CBD1-4F59-8C92-9DA6BFB1A4FE}" type="parTrans" cxnId="{D4477F6F-ED80-4D83-BCDB-6C2F39CF0442}">
      <dgm:prSet/>
      <dgm:spPr/>
      <dgm:t>
        <a:bodyPr/>
        <a:lstStyle/>
        <a:p>
          <a:endParaRPr lang="sk-SK"/>
        </a:p>
      </dgm:t>
    </dgm:pt>
    <dgm:pt modelId="{933150B0-D423-4F6E-BF81-D46D8EEE2F12}" type="sibTrans" cxnId="{D4477F6F-ED80-4D83-BCDB-6C2F39CF0442}">
      <dgm:prSet/>
      <dgm:spPr/>
      <dgm:t>
        <a:bodyPr/>
        <a:lstStyle/>
        <a:p>
          <a:endParaRPr lang="sk-SK"/>
        </a:p>
      </dgm:t>
    </dgm:pt>
    <dgm:pt modelId="{FC0E4BF4-E755-4609-985F-0D4DA736ECF8}" type="pres">
      <dgm:prSet presAssocID="{F56D3FA8-9A92-4AF2-9211-6C4118ADF803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54A58F69-DE45-4D34-8EF1-7C0BCE52BFF5}" type="pres">
      <dgm:prSet presAssocID="{F56D3FA8-9A92-4AF2-9211-6C4118ADF803}" presName="matrix" presStyleCnt="0"/>
      <dgm:spPr/>
    </dgm:pt>
    <dgm:pt modelId="{0294F859-A222-4F78-B841-DF3A9365C111}" type="pres">
      <dgm:prSet presAssocID="{F56D3FA8-9A92-4AF2-9211-6C4118ADF803}" presName="tile1" presStyleLbl="node1" presStyleIdx="0" presStyleCnt="4" custScaleY="116376" custLinFactNeighborX="-1499" custLinFactNeighborY="-26918"/>
      <dgm:spPr/>
      <dgm:t>
        <a:bodyPr/>
        <a:lstStyle/>
        <a:p>
          <a:endParaRPr lang="sk-SK"/>
        </a:p>
      </dgm:t>
    </dgm:pt>
    <dgm:pt modelId="{ED53E2F3-C95A-4498-B99D-4D152B59B658}" type="pres">
      <dgm:prSet presAssocID="{F56D3FA8-9A92-4AF2-9211-6C4118ADF80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AE26BDFB-83A0-4E35-B624-D859F2708FA7}" type="pres">
      <dgm:prSet presAssocID="{F56D3FA8-9A92-4AF2-9211-6C4118ADF803}" presName="tile2" presStyleLbl="node1" presStyleIdx="1" presStyleCnt="4" custScaleY="200000" custLinFactNeighborX="1750" custLinFactNeighborY="23082"/>
      <dgm:spPr/>
      <dgm:t>
        <a:bodyPr/>
        <a:lstStyle/>
        <a:p>
          <a:endParaRPr lang="sk-SK"/>
        </a:p>
      </dgm:t>
    </dgm:pt>
    <dgm:pt modelId="{2C6B7031-27CC-4114-9011-6D73ABEF5A28}" type="pres">
      <dgm:prSet presAssocID="{F56D3FA8-9A92-4AF2-9211-6C4118ADF80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33DE11C1-91D6-4A89-B3A4-14FF7E5907C5}" type="pres">
      <dgm:prSet presAssocID="{F56D3FA8-9A92-4AF2-9211-6C4118ADF803}" presName="tile3" presStyleLbl="node1" presStyleIdx="2" presStyleCnt="4" custScaleY="87273" custLinFactNeighborX="251" custLinFactNeighborY="-25094"/>
      <dgm:spPr/>
      <dgm:t>
        <a:bodyPr/>
        <a:lstStyle/>
        <a:p>
          <a:endParaRPr lang="sk-SK"/>
        </a:p>
      </dgm:t>
    </dgm:pt>
    <dgm:pt modelId="{D495FA75-DF5B-472A-BAD8-8C29F79A1E4D}" type="pres">
      <dgm:prSet presAssocID="{F56D3FA8-9A92-4AF2-9211-6C4118ADF80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48D6AF6B-3BAA-481D-B651-D5CCE42FC4A4}" type="pres">
      <dgm:prSet presAssocID="{F56D3FA8-9A92-4AF2-9211-6C4118ADF803}" presName="tile4" presStyleLbl="node1" presStyleIdx="3" presStyleCnt="4" custScaleY="69796" custLinFactNeighborY="-94"/>
      <dgm:spPr/>
      <dgm:t>
        <a:bodyPr/>
        <a:lstStyle/>
        <a:p>
          <a:endParaRPr lang="sk-SK"/>
        </a:p>
      </dgm:t>
    </dgm:pt>
    <dgm:pt modelId="{8179A8C5-B271-4997-8610-03B055D5375E}" type="pres">
      <dgm:prSet presAssocID="{F56D3FA8-9A92-4AF2-9211-6C4118ADF80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A9EFA2EB-5AA7-4C06-863F-9B0FDBD2324C}" type="pres">
      <dgm:prSet presAssocID="{F56D3FA8-9A92-4AF2-9211-6C4118ADF803}" presName="centerTile" presStyleLbl="fgShp" presStyleIdx="0" presStyleCnt="1" custScaleX="34999" custScaleY="394944">
        <dgm:presLayoutVars>
          <dgm:chMax val="0"/>
          <dgm:chPref val="0"/>
        </dgm:presLayoutVars>
      </dgm:prSet>
      <dgm:spPr/>
      <dgm:t>
        <a:bodyPr/>
        <a:lstStyle/>
        <a:p>
          <a:endParaRPr lang="sk-SK"/>
        </a:p>
      </dgm:t>
    </dgm:pt>
  </dgm:ptLst>
  <dgm:cxnLst>
    <dgm:cxn modelId="{20700938-CFCC-4E20-990B-D142A8E29F8B}" type="presOf" srcId="{DF08285C-D361-471A-9A9A-9428BE890108}" destId="{2C6B7031-27CC-4114-9011-6D73ABEF5A28}" srcOrd="1" destOrd="0" presId="urn:microsoft.com/office/officeart/2005/8/layout/matrix1"/>
    <dgm:cxn modelId="{D4477F6F-ED80-4D83-BCDB-6C2F39CF0442}" srcId="{54CE74CB-738E-4F02-AF5D-8BFEA47477B5}" destId="{7C8EFA52-8392-4F0C-AA94-8215550EFDE5}" srcOrd="3" destOrd="0" parTransId="{B6E75857-CBD1-4F59-8C92-9DA6BFB1A4FE}" sibTransId="{933150B0-D423-4F6E-BF81-D46D8EEE2F12}"/>
    <dgm:cxn modelId="{EAAD9CAB-5847-4837-A5A1-B20E1AF5D8B2}" srcId="{54CE74CB-738E-4F02-AF5D-8BFEA47477B5}" destId="{B513CC2E-65BD-44A8-A46B-614AB3D04E7C}" srcOrd="2" destOrd="0" parTransId="{88F2FA88-804C-4A86-A204-BB2BC1777500}" sibTransId="{FD65C3A9-8356-4764-A1E3-17051A75279B}"/>
    <dgm:cxn modelId="{B035EC49-E753-432A-B78B-2D564F3C48C1}" type="presOf" srcId="{94E0AACD-0013-4E42-B23B-9414990D83C4}" destId="{0294F859-A222-4F78-B841-DF3A9365C111}" srcOrd="0" destOrd="0" presId="urn:microsoft.com/office/officeart/2005/8/layout/matrix1"/>
    <dgm:cxn modelId="{2724EC27-EE81-4FF2-90F8-5CDB4AD8524D}" type="presOf" srcId="{7C8EFA52-8392-4F0C-AA94-8215550EFDE5}" destId="{8179A8C5-B271-4997-8610-03B055D5375E}" srcOrd="1" destOrd="0" presId="urn:microsoft.com/office/officeart/2005/8/layout/matrix1"/>
    <dgm:cxn modelId="{6C42EB03-F462-4F76-A0FD-4FFB62B7E2EE}" srcId="{54CE74CB-738E-4F02-AF5D-8BFEA47477B5}" destId="{94E0AACD-0013-4E42-B23B-9414990D83C4}" srcOrd="0" destOrd="0" parTransId="{C96ED1F4-7578-4741-A221-383896B27A56}" sibTransId="{B1C60ECD-7D17-4779-A3BC-77EB169A9102}"/>
    <dgm:cxn modelId="{B6296037-2AED-4C60-B373-2753B224C008}" type="presOf" srcId="{B513CC2E-65BD-44A8-A46B-614AB3D04E7C}" destId="{33DE11C1-91D6-4A89-B3A4-14FF7E5907C5}" srcOrd="0" destOrd="0" presId="urn:microsoft.com/office/officeart/2005/8/layout/matrix1"/>
    <dgm:cxn modelId="{FCDEE7F8-CAF6-4A45-B128-1D6A5913947C}" srcId="{54CE74CB-738E-4F02-AF5D-8BFEA47477B5}" destId="{DF08285C-D361-471A-9A9A-9428BE890108}" srcOrd="1" destOrd="0" parTransId="{649D4CC8-CD4F-4E66-9157-4FD26F75EC99}" sibTransId="{01132BA9-9BC4-42A8-907F-70218AF253B4}"/>
    <dgm:cxn modelId="{6024BC08-4800-44EC-95A9-E357B0D12A2A}" type="presOf" srcId="{7C8EFA52-8392-4F0C-AA94-8215550EFDE5}" destId="{48D6AF6B-3BAA-481D-B651-D5CCE42FC4A4}" srcOrd="0" destOrd="0" presId="urn:microsoft.com/office/officeart/2005/8/layout/matrix1"/>
    <dgm:cxn modelId="{CE2BC7BA-17AE-4A02-8998-9AFD159F1777}" type="presOf" srcId="{54CE74CB-738E-4F02-AF5D-8BFEA47477B5}" destId="{A9EFA2EB-5AA7-4C06-863F-9B0FDBD2324C}" srcOrd="0" destOrd="0" presId="urn:microsoft.com/office/officeart/2005/8/layout/matrix1"/>
    <dgm:cxn modelId="{EB578116-1744-4CC0-95E8-113A4F268926}" type="presOf" srcId="{94E0AACD-0013-4E42-B23B-9414990D83C4}" destId="{ED53E2F3-C95A-4498-B99D-4D152B59B658}" srcOrd="1" destOrd="0" presId="urn:microsoft.com/office/officeart/2005/8/layout/matrix1"/>
    <dgm:cxn modelId="{C428078C-25C3-4EAB-8831-3A5F9F1BD281}" srcId="{F56D3FA8-9A92-4AF2-9211-6C4118ADF803}" destId="{54CE74CB-738E-4F02-AF5D-8BFEA47477B5}" srcOrd="0" destOrd="0" parTransId="{1FE92E2E-3E7B-409A-9BFB-4A1C30DB8148}" sibTransId="{C47BB88D-0E60-443B-AD47-EF5C2290101D}"/>
    <dgm:cxn modelId="{612E6E6A-C816-4126-ABBA-B96D4C1C1C6B}" type="presOf" srcId="{DF08285C-D361-471A-9A9A-9428BE890108}" destId="{AE26BDFB-83A0-4E35-B624-D859F2708FA7}" srcOrd="0" destOrd="0" presId="urn:microsoft.com/office/officeart/2005/8/layout/matrix1"/>
    <dgm:cxn modelId="{2005E9E7-1131-4582-A137-7D9BE256BF83}" type="presOf" srcId="{F56D3FA8-9A92-4AF2-9211-6C4118ADF803}" destId="{FC0E4BF4-E755-4609-985F-0D4DA736ECF8}" srcOrd="0" destOrd="0" presId="urn:microsoft.com/office/officeart/2005/8/layout/matrix1"/>
    <dgm:cxn modelId="{D58DD5B7-6F37-4FF1-AA7B-C55F5B7B403D}" type="presOf" srcId="{B513CC2E-65BD-44A8-A46B-614AB3D04E7C}" destId="{D495FA75-DF5B-472A-BAD8-8C29F79A1E4D}" srcOrd="1" destOrd="0" presId="urn:microsoft.com/office/officeart/2005/8/layout/matrix1"/>
    <dgm:cxn modelId="{A53A31DF-83F8-4003-A308-D92BCCCC6C8D}" type="presParOf" srcId="{FC0E4BF4-E755-4609-985F-0D4DA736ECF8}" destId="{54A58F69-DE45-4D34-8EF1-7C0BCE52BFF5}" srcOrd="0" destOrd="0" presId="urn:microsoft.com/office/officeart/2005/8/layout/matrix1"/>
    <dgm:cxn modelId="{5DB5C327-27A3-4829-BBD5-6BF97F52658C}" type="presParOf" srcId="{54A58F69-DE45-4D34-8EF1-7C0BCE52BFF5}" destId="{0294F859-A222-4F78-B841-DF3A9365C111}" srcOrd="0" destOrd="0" presId="urn:microsoft.com/office/officeart/2005/8/layout/matrix1"/>
    <dgm:cxn modelId="{2755E3D4-C578-45E5-AF5F-638848E15BD1}" type="presParOf" srcId="{54A58F69-DE45-4D34-8EF1-7C0BCE52BFF5}" destId="{ED53E2F3-C95A-4498-B99D-4D152B59B658}" srcOrd="1" destOrd="0" presId="urn:microsoft.com/office/officeart/2005/8/layout/matrix1"/>
    <dgm:cxn modelId="{1907998C-CF62-4649-AD27-B505621D0FFA}" type="presParOf" srcId="{54A58F69-DE45-4D34-8EF1-7C0BCE52BFF5}" destId="{AE26BDFB-83A0-4E35-B624-D859F2708FA7}" srcOrd="2" destOrd="0" presId="urn:microsoft.com/office/officeart/2005/8/layout/matrix1"/>
    <dgm:cxn modelId="{1BC2D2E9-AE35-47C1-9E16-EC2EF38D810F}" type="presParOf" srcId="{54A58F69-DE45-4D34-8EF1-7C0BCE52BFF5}" destId="{2C6B7031-27CC-4114-9011-6D73ABEF5A28}" srcOrd="3" destOrd="0" presId="urn:microsoft.com/office/officeart/2005/8/layout/matrix1"/>
    <dgm:cxn modelId="{E09BDF6E-4FD0-461C-BAD9-EAB7AD6EF01D}" type="presParOf" srcId="{54A58F69-DE45-4D34-8EF1-7C0BCE52BFF5}" destId="{33DE11C1-91D6-4A89-B3A4-14FF7E5907C5}" srcOrd="4" destOrd="0" presId="urn:microsoft.com/office/officeart/2005/8/layout/matrix1"/>
    <dgm:cxn modelId="{99166F80-E9E0-42E5-838A-4270AFB6D372}" type="presParOf" srcId="{54A58F69-DE45-4D34-8EF1-7C0BCE52BFF5}" destId="{D495FA75-DF5B-472A-BAD8-8C29F79A1E4D}" srcOrd="5" destOrd="0" presId="urn:microsoft.com/office/officeart/2005/8/layout/matrix1"/>
    <dgm:cxn modelId="{DF591BEB-FB3A-4619-A8C2-703DF565E851}" type="presParOf" srcId="{54A58F69-DE45-4D34-8EF1-7C0BCE52BFF5}" destId="{48D6AF6B-3BAA-481D-B651-D5CCE42FC4A4}" srcOrd="6" destOrd="0" presId="urn:microsoft.com/office/officeart/2005/8/layout/matrix1"/>
    <dgm:cxn modelId="{760C0979-DB65-4306-AC64-EF184D7DBAE0}" type="presParOf" srcId="{54A58F69-DE45-4D34-8EF1-7C0BCE52BFF5}" destId="{8179A8C5-B271-4997-8610-03B055D5375E}" srcOrd="7" destOrd="0" presId="urn:microsoft.com/office/officeart/2005/8/layout/matrix1"/>
    <dgm:cxn modelId="{E62F98DF-9A90-43B1-9DB6-13E24DE889F5}" type="presParOf" srcId="{FC0E4BF4-E755-4609-985F-0D4DA736ECF8}" destId="{A9EFA2EB-5AA7-4C06-863F-9B0FDBD2324C}" srcOrd="1" destOrd="0" presId="urn:microsoft.com/office/officeart/2005/8/layout/matrix1"/>
  </dgm:cxnLst>
  <dgm:bg/>
  <dgm:whole>
    <a:ln>
      <a:solidFill>
        <a:srgbClr val="003399"/>
      </a:solidFill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56D3FA8-9A92-4AF2-9211-6C4118ADF803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54CE74CB-738E-4F02-AF5D-8BFEA47477B5}">
      <dgm:prSet phldrT="[Text]"/>
      <dgm:spPr>
        <a:noFill/>
      </dgm:spPr>
      <dgm:t>
        <a:bodyPr vert="vert"/>
        <a:lstStyle/>
        <a:p>
          <a:r>
            <a:rPr lang="sk-SK" dirty="0" smtClean="0"/>
            <a:t>PRODUKCIA</a:t>
          </a:r>
          <a:endParaRPr lang="sk-SK" dirty="0"/>
        </a:p>
      </dgm:t>
    </dgm:pt>
    <dgm:pt modelId="{1FE92E2E-3E7B-409A-9BFB-4A1C30DB8148}" type="parTrans" cxnId="{C428078C-25C3-4EAB-8831-3A5F9F1BD281}">
      <dgm:prSet/>
      <dgm:spPr/>
      <dgm:t>
        <a:bodyPr/>
        <a:lstStyle/>
        <a:p>
          <a:endParaRPr lang="sk-SK"/>
        </a:p>
      </dgm:t>
    </dgm:pt>
    <dgm:pt modelId="{C47BB88D-0E60-443B-AD47-EF5C2290101D}" type="sibTrans" cxnId="{C428078C-25C3-4EAB-8831-3A5F9F1BD281}">
      <dgm:prSet/>
      <dgm:spPr/>
      <dgm:t>
        <a:bodyPr/>
        <a:lstStyle/>
        <a:p>
          <a:endParaRPr lang="sk-SK"/>
        </a:p>
      </dgm:t>
    </dgm:pt>
    <dgm:pt modelId="{94E0AACD-0013-4E42-B23B-9414990D83C4}">
      <dgm:prSet phldrT="[Text]" custT="1"/>
      <dgm:spPr>
        <a:solidFill>
          <a:srgbClr val="FFFF00"/>
        </a:solidFill>
      </dgm:spPr>
      <dgm:t>
        <a:bodyPr/>
        <a:lstStyle/>
        <a:p>
          <a:pPr algn="l"/>
          <a:r>
            <a:rPr lang="sk-SK" sz="2400" dirty="0" smtClean="0">
              <a:solidFill>
                <a:schemeClr val="tx1"/>
              </a:solidFill>
            </a:rPr>
            <a:t>VSTUPNÉ NÁKLADY</a:t>
          </a:r>
          <a:endParaRPr lang="sk-SK" sz="2400" dirty="0">
            <a:solidFill>
              <a:schemeClr val="tx1"/>
            </a:solidFill>
          </a:endParaRPr>
        </a:p>
      </dgm:t>
    </dgm:pt>
    <dgm:pt modelId="{C96ED1F4-7578-4741-A221-383896B27A56}" type="parTrans" cxnId="{6C42EB03-F462-4F76-A0FD-4FFB62B7E2EE}">
      <dgm:prSet/>
      <dgm:spPr/>
      <dgm:t>
        <a:bodyPr/>
        <a:lstStyle/>
        <a:p>
          <a:endParaRPr lang="sk-SK"/>
        </a:p>
      </dgm:t>
    </dgm:pt>
    <dgm:pt modelId="{B1C60ECD-7D17-4779-A3BC-77EB169A9102}" type="sibTrans" cxnId="{6C42EB03-F462-4F76-A0FD-4FFB62B7E2EE}">
      <dgm:prSet/>
      <dgm:spPr/>
      <dgm:t>
        <a:bodyPr/>
        <a:lstStyle/>
        <a:p>
          <a:endParaRPr lang="sk-SK"/>
        </a:p>
      </dgm:t>
    </dgm:pt>
    <dgm:pt modelId="{DF08285C-D361-471A-9A9A-9428BE890108}">
      <dgm:prSet phldrT="[Text]" custT="1"/>
      <dgm:spPr>
        <a:solidFill>
          <a:srgbClr val="FFFF00"/>
        </a:solidFill>
        <a:ln w="19050"/>
      </dgm:spPr>
      <dgm:t>
        <a:bodyPr/>
        <a:lstStyle/>
        <a:p>
          <a:r>
            <a:rPr lang="sk-SK" sz="2400" dirty="0" smtClean="0">
              <a:solidFill>
                <a:schemeClr val="tx1"/>
              </a:solidFill>
            </a:rPr>
            <a:t>                     </a:t>
          </a:r>
        </a:p>
        <a:p>
          <a:r>
            <a:rPr lang="sk-SK" sz="2400" dirty="0" smtClean="0">
              <a:solidFill>
                <a:schemeClr val="tx1"/>
              </a:solidFill>
            </a:rPr>
            <a:t>                    PRIDANÁ </a:t>
          </a:r>
        </a:p>
        <a:p>
          <a:r>
            <a:rPr lang="sk-SK" sz="2400" dirty="0" smtClean="0">
              <a:solidFill>
                <a:schemeClr val="tx1"/>
              </a:solidFill>
            </a:rPr>
            <a:t>                     HODNOTA </a:t>
          </a:r>
        </a:p>
        <a:p>
          <a:r>
            <a:rPr lang="sk-SK" sz="2400" dirty="0" smtClean="0">
              <a:solidFill>
                <a:schemeClr val="tx1"/>
              </a:solidFill>
            </a:rPr>
            <a:t>                       PRODUKCIE =    </a:t>
          </a:r>
        </a:p>
        <a:p>
          <a:r>
            <a:rPr lang="sk-SK" sz="2400" dirty="0" smtClean="0">
              <a:solidFill>
                <a:schemeClr val="tx1"/>
              </a:solidFill>
            </a:rPr>
            <a:t>                 </a:t>
          </a:r>
          <a:r>
            <a:rPr lang="sk-SK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nadprodukt</a:t>
          </a:r>
        </a:p>
        <a:p>
          <a:r>
            <a:rPr lang="sk-SK" sz="2400" u="sng" dirty="0" smtClean="0">
              <a:solidFill>
                <a:schemeClr val="tx1"/>
              </a:solidFill>
            </a:rPr>
            <a:t>             </a:t>
          </a:r>
          <a:r>
            <a:rPr lang="sk-SK" sz="2400" b="1" u="sng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zostáva vlastníkovi </a:t>
          </a:r>
          <a:endParaRPr lang="sk-SK" sz="2400" b="1" u="sng" dirty="0">
            <a:solidFill>
              <a:schemeClr val="tx1">
                <a:lumMod val="95000"/>
                <a:lumOff val="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49D4CC8-CD4F-4E66-9157-4FD26F75EC99}" type="parTrans" cxnId="{FCDEE7F8-CAF6-4A45-B128-1D6A5913947C}">
      <dgm:prSet/>
      <dgm:spPr/>
      <dgm:t>
        <a:bodyPr/>
        <a:lstStyle/>
        <a:p>
          <a:endParaRPr lang="sk-SK"/>
        </a:p>
      </dgm:t>
    </dgm:pt>
    <dgm:pt modelId="{01132BA9-9BC4-42A8-907F-70218AF253B4}" type="sibTrans" cxnId="{FCDEE7F8-CAF6-4A45-B128-1D6A5913947C}">
      <dgm:prSet/>
      <dgm:spPr/>
      <dgm:t>
        <a:bodyPr/>
        <a:lstStyle/>
        <a:p>
          <a:endParaRPr lang="sk-SK"/>
        </a:p>
      </dgm:t>
    </dgm:pt>
    <dgm:pt modelId="{B513CC2E-65BD-44A8-A46B-614AB3D04E7C}">
      <dgm:prSet phldrT="[Text]" custT="1"/>
      <dgm:spPr>
        <a:solidFill>
          <a:srgbClr val="FFFF00"/>
        </a:solidFill>
      </dgm:spPr>
      <dgm:t>
        <a:bodyPr/>
        <a:lstStyle/>
        <a:p>
          <a:pPr algn="l"/>
          <a:r>
            <a:rPr lang="sk-SK" sz="2400" dirty="0" smtClean="0">
              <a:solidFill>
                <a:schemeClr val="tx1"/>
              </a:solidFill>
            </a:rPr>
            <a:t>VLASTNÉ </a:t>
          </a:r>
        </a:p>
        <a:p>
          <a:pPr algn="l"/>
          <a:r>
            <a:rPr lang="sk-SK" sz="2400" dirty="0" smtClean="0">
              <a:solidFill>
                <a:schemeClr val="tx1"/>
              </a:solidFill>
            </a:rPr>
            <a:t>ZDROJE</a:t>
          </a:r>
          <a:endParaRPr lang="sk-SK" sz="2400" dirty="0">
            <a:solidFill>
              <a:schemeClr val="tx1"/>
            </a:solidFill>
          </a:endParaRPr>
        </a:p>
      </dgm:t>
    </dgm:pt>
    <dgm:pt modelId="{FD65C3A9-8356-4764-A1E3-17051A75279B}" type="sibTrans" cxnId="{EAAD9CAB-5847-4837-A5A1-B20E1AF5D8B2}">
      <dgm:prSet/>
      <dgm:spPr/>
      <dgm:t>
        <a:bodyPr/>
        <a:lstStyle/>
        <a:p>
          <a:endParaRPr lang="sk-SK"/>
        </a:p>
      </dgm:t>
    </dgm:pt>
    <dgm:pt modelId="{88F2FA88-804C-4A86-A204-BB2BC1777500}" type="parTrans" cxnId="{EAAD9CAB-5847-4837-A5A1-B20E1AF5D8B2}">
      <dgm:prSet/>
      <dgm:spPr/>
      <dgm:t>
        <a:bodyPr/>
        <a:lstStyle/>
        <a:p>
          <a:endParaRPr lang="sk-SK"/>
        </a:p>
      </dgm:t>
    </dgm:pt>
    <dgm:pt modelId="{7C8EFA52-8392-4F0C-AA94-8215550EFDE5}">
      <dgm:prSet phldrT="[Text]" custT="1"/>
      <dgm:spPr>
        <a:solidFill>
          <a:srgbClr val="FF3300"/>
        </a:solidFill>
      </dgm:spPr>
      <dgm:t>
        <a:bodyPr/>
        <a:lstStyle/>
        <a:p>
          <a:pPr algn="l"/>
          <a:r>
            <a:rPr lang="sk-SK" sz="1800" dirty="0" smtClean="0">
              <a:solidFill>
                <a:schemeClr val="tx1"/>
              </a:solidFill>
            </a:rPr>
            <a:t>                       Len vo forme mzdy        </a:t>
          </a:r>
        </a:p>
        <a:p>
          <a:pPr algn="l"/>
          <a:r>
            <a:rPr lang="sk-SK" sz="1800" dirty="0" smtClean="0">
              <a:solidFill>
                <a:schemeClr val="tx1"/>
              </a:solidFill>
            </a:rPr>
            <a:t>                       vyplácaný  zamestnancom</a:t>
          </a:r>
        </a:p>
        <a:p>
          <a:pPr algn="r"/>
          <a:r>
            <a:rPr lang="sk-SK" sz="2400" dirty="0" smtClean="0">
              <a:solidFill>
                <a:schemeClr val="tx1"/>
              </a:solidFill>
            </a:rPr>
            <a:t>Povestné „nožnice“ 90:10%   </a:t>
          </a:r>
          <a:endParaRPr lang="sk-SK" sz="2400" dirty="0">
            <a:solidFill>
              <a:schemeClr val="tx1"/>
            </a:solidFill>
          </a:endParaRPr>
        </a:p>
      </dgm:t>
    </dgm:pt>
    <dgm:pt modelId="{933150B0-D423-4F6E-BF81-D46D8EEE2F12}" type="sibTrans" cxnId="{D4477F6F-ED80-4D83-BCDB-6C2F39CF0442}">
      <dgm:prSet/>
      <dgm:spPr/>
      <dgm:t>
        <a:bodyPr/>
        <a:lstStyle/>
        <a:p>
          <a:endParaRPr lang="sk-SK"/>
        </a:p>
      </dgm:t>
    </dgm:pt>
    <dgm:pt modelId="{B6E75857-CBD1-4F59-8C92-9DA6BFB1A4FE}" type="parTrans" cxnId="{D4477F6F-ED80-4D83-BCDB-6C2F39CF0442}">
      <dgm:prSet/>
      <dgm:spPr/>
      <dgm:t>
        <a:bodyPr/>
        <a:lstStyle/>
        <a:p>
          <a:endParaRPr lang="sk-SK"/>
        </a:p>
      </dgm:t>
    </dgm:pt>
    <dgm:pt modelId="{FC0E4BF4-E755-4609-985F-0D4DA736ECF8}" type="pres">
      <dgm:prSet presAssocID="{F56D3FA8-9A92-4AF2-9211-6C4118ADF803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54A58F69-DE45-4D34-8EF1-7C0BCE52BFF5}" type="pres">
      <dgm:prSet presAssocID="{F56D3FA8-9A92-4AF2-9211-6C4118ADF803}" presName="matrix" presStyleCnt="0"/>
      <dgm:spPr/>
    </dgm:pt>
    <dgm:pt modelId="{0294F859-A222-4F78-B841-DF3A9365C111}" type="pres">
      <dgm:prSet presAssocID="{F56D3FA8-9A92-4AF2-9211-6C4118ADF803}" presName="tile1" presStyleLbl="node1" presStyleIdx="0" presStyleCnt="4" custLinFactNeighborX="251" custLinFactNeighborY="-25683"/>
      <dgm:spPr/>
      <dgm:t>
        <a:bodyPr/>
        <a:lstStyle/>
        <a:p>
          <a:endParaRPr lang="sk-SK"/>
        </a:p>
      </dgm:t>
    </dgm:pt>
    <dgm:pt modelId="{ED53E2F3-C95A-4498-B99D-4D152B59B658}" type="pres">
      <dgm:prSet presAssocID="{F56D3FA8-9A92-4AF2-9211-6C4118ADF80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AE26BDFB-83A0-4E35-B624-D859F2708FA7}" type="pres">
      <dgm:prSet presAssocID="{F56D3FA8-9A92-4AF2-9211-6C4118ADF803}" presName="tile2" presStyleLbl="node1" presStyleIdx="1" presStyleCnt="4" custScaleY="200000" custLinFactNeighborX="749" custLinFactNeighborY="24499"/>
      <dgm:spPr/>
      <dgm:t>
        <a:bodyPr/>
        <a:lstStyle/>
        <a:p>
          <a:endParaRPr lang="sk-SK"/>
        </a:p>
      </dgm:t>
    </dgm:pt>
    <dgm:pt modelId="{2C6B7031-27CC-4114-9011-6D73ABEF5A28}" type="pres">
      <dgm:prSet presAssocID="{F56D3FA8-9A92-4AF2-9211-6C4118ADF80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33DE11C1-91D6-4A89-B3A4-14FF7E5907C5}" type="pres">
      <dgm:prSet presAssocID="{F56D3FA8-9A92-4AF2-9211-6C4118ADF803}" presName="tile3" presStyleLbl="node1" presStyleIdx="2" presStyleCnt="4" custLinFactNeighborX="251" custLinFactNeighborY="-26209"/>
      <dgm:spPr/>
      <dgm:t>
        <a:bodyPr/>
        <a:lstStyle/>
        <a:p>
          <a:endParaRPr lang="sk-SK"/>
        </a:p>
      </dgm:t>
    </dgm:pt>
    <dgm:pt modelId="{D495FA75-DF5B-472A-BAD8-8C29F79A1E4D}" type="pres">
      <dgm:prSet presAssocID="{F56D3FA8-9A92-4AF2-9211-6C4118ADF80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48D6AF6B-3BAA-481D-B651-D5CCE42FC4A4}" type="pres">
      <dgm:prSet presAssocID="{F56D3FA8-9A92-4AF2-9211-6C4118ADF803}" presName="tile4" presStyleLbl="node1" presStyleIdx="3" presStyleCnt="4" custScaleY="16357" custLinFactNeighborY="-94"/>
      <dgm:spPr/>
      <dgm:t>
        <a:bodyPr/>
        <a:lstStyle/>
        <a:p>
          <a:endParaRPr lang="sk-SK"/>
        </a:p>
      </dgm:t>
    </dgm:pt>
    <dgm:pt modelId="{8179A8C5-B271-4997-8610-03B055D5375E}" type="pres">
      <dgm:prSet presAssocID="{F56D3FA8-9A92-4AF2-9211-6C4118ADF80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A9EFA2EB-5AA7-4C06-863F-9B0FDBD2324C}" type="pres">
      <dgm:prSet presAssocID="{F56D3FA8-9A92-4AF2-9211-6C4118ADF803}" presName="centerTile" presStyleLbl="fgShp" presStyleIdx="0" presStyleCnt="1" custScaleX="81666" custScaleY="382216">
        <dgm:presLayoutVars>
          <dgm:chMax val="0"/>
          <dgm:chPref val="0"/>
        </dgm:presLayoutVars>
      </dgm:prSet>
      <dgm:spPr/>
      <dgm:t>
        <a:bodyPr/>
        <a:lstStyle/>
        <a:p>
          <a:endParaRPr lang="sk-SK"/>
        </a:p>
      </dgm:t>
    </dgm:pt>
  </dgm:ptLst>
  <dgm:cxnLst>
    <dgm:cxn modelId="{FD26112C-0F0E-453A-B95A-FE750FDAD866}" type="presOf" srcId="{54CE74CB-738E-4F02-AF5D-8BFEA47477B5}" destId="{A9EFA2EB-5AA7-4C06-863F-9B0FDBD2324C}" srcOrd="0" destOrd="0" presId="urn:microsoft.com/office/officeart/2005/8/layout/matrix1"/>
    <dgm:cxn modelId="{D4477F6F-ED80-4D83-BCDB-6C2F39CF0442}" srcId="{54CE74CB-738E-4F02-AF5D-8BFEA47477B5}" destId="{7C8EFA52-8392-4F0C-AA94-8215550EFDE5}" srcOrd="3" destOrd="0" parTransId="{B6E75857-CBD1-4F59-8C92-9DA6BFB1A4FE}" sibTransId="{933150B0-D423-4F6E-BF81-D46D8EEE2F12}"/>
    <dgm:cxn modelId="{EAAD9CAB-5847-4837-A5A1-B20E1AF5D8B2}" srcId="{54CE74CB-738E-4F02-AF5D-8BFEA47477B5}" destId="{B513CC2E-65BD-44A8-A46B-614AB3D04E7C}" srcOrd="2" destOrd="0" parTransId="{88F2FA88-804C-4A86-A204-BB2BC1777500}" sibTransId="{FD65C3A9-8356-4764-A1E3-17051A75279B}"/>
    <dgm:cxn modelId="{AAE401BE-B03D-41FD-8232-F970A9F20A70}" type="presOf" srcId="{F56D3FA8-9A92-4AF2-9211-6C4118ADF803}" destId="{FC0E4BF4-E755-4609-985F-0D4DA736ECF8}" srcOrd="0" destOrd="0" presId="urn:microsoft.com/office/officeart/2005/8/layout/matrix1"/>
    <dgm:cxn modelId="{36533C23-699D-40BC-A9A4-02426E29BE40}" type="presOf" srcId="{DF08285C-D361-471A-9A9A-9428BE890108}" destId="{2C6B7031-27CC-4114-9011-6D73ABEF5A28}" srcOrd="1" destOrd="0" presId="urn:microsoft.com/office/officeart/2005/8/layout/matrix1"/>
    <dgm:cxn modelId="{CD53B428-FF70-4B73-85D1-9D64F93AD0FE}" type="presOf" srcId="{94E0AACD-0013-4E42-B23B-9414990D83C4}" destId="{ED53E2F3-C95A-4498-B99D-4D152B59B658}" srcOrd="1" destOrd="0" presId="urn:microsoft.com/office/officeart/2005/8/layout/matrix1"/>
    <dgm:cxn modelId="{6C42EB03-F462-4F76-A0FD-4FFB62B7E2EE}" srcId="{54CE74CB-738E-4F02-AF5D-8BFEA47477B5}" destId="{94E0AACD-0013-4E42-B23B-9414990D83C4}" srcOrd="0" destOrd="0" parTransId="{C96ED1F4-7578-4741-A221-383896B27A56}" sibTransId="{B1C60ECD-7D17-4779-A3BC-77EB169A9102}"/>
    <dgm:cxn modelId="{50A9F12C-0F55-4BE1-AB61-7DF118B14D32}" type="presOf" srcId="{B513CC2E-65BD-44A8-A46B-614AB3D04E7C}" destId="{33DE11C1-91D6-4A89-B3A4-14FF7E5907C5}" srcOrd="0" destOrd="0" presId="urn:microsoft.com/office/officeart/2005/8/layout/matrix1"/>
    <dgm:cxn modelId="{9C59EEAB-6008-443D-91C8-67FA12031EB9}" type="presOf" srcId="{B513CC2E-65BD-44A8-A46B-614AB3D04E7C}" destId="{D495FA75-DF5B-472A-BAD8-8C29F79A1E4D}" srcOrd="1" destOrd="0" presId="urn:microsoft.com/office/officeart/2005/8/layout/matrix1"/>
    <dgm:cxn modelId="{FCC529A9-AB31-40AE-934F-3826D057EFF7}" type="presOf" srcId="{DF08285C-D361-471A-9A9A-9428BE890108}" destId="{AE26BDFB-83A0-4E35-B624-D859F2708FA7}" srcOrd="0" destOrd="0" presId="urn:microsoft.com/office/officeart/2005/8/layout/matrix1"/>
    <dgm:cxn modelId="{FCDEE7F8-CAF6-4A45-B128-1D6A5913947C}" srcId="{54CE74CB-738E-4F02-AF5D-8BFEA47477B5}" destId="{DF08285C-D361-471A-9A9A-9428BE890108}" srcOrd="1" destOrd="0" parTransId="{649D4CC8-CD4F-4E66-9157-4FD26F75EC99}" sibTransId="{01132BA9-9BC4-42A8-907F-70218AF253B4}"/>
    <dgm:cxn modelId="{B074757D-7EB2-4FEE-B678-B1607A93727F}" type="presOf" srcId="{7C8EFA52-8392-4F0C-AA94-8215550EFDE5}" destId="{48D6AF6B-3BAA-481D-B651-D5CCE42FC4A4}" srcOrd="0" destOrd="0" presId="urn:microsoft.com/office/officeart/2005/8/layout/matrix1"/>
    <dgm:cxn modelId="{C428078C-25C3-4EAB-8831-3A5F9F1BD281}" srcId="{F56D3FA8-9A92-4AF2-9211-6C4118ADF803}" destId="{54CE74CB-738E-4F02-AF5D-8BFEA47477B5}" srcOrd="0" destOrd="0" parTransId="{1FE92E2E-3E7B-409A-9BFB-4A1C30DB8148}" sibTransId="{C47BB88D-0E60-443B-AD47-EF5C2290101D}"/>
    <dgm:cxn modelId="{43A66951-CBF0-4902-B465-0FC93E145994}" type="presOf" srcId="{94E0AACD-0013-4E42-B23B-9414990D83C4}" destId="{0294F859-A222-4F78-B841-DF3A9365C111}" srcOrd="0" destOrd="0" presId="urn:microsoft.com/office/officeart/2005/8/layout/matrix1"/>
    <dgm:cxn modelId="{FAC8C7D3-9706-4CAD-8EA4-3087FED972F4}" type="presOf" srcId="{7C8EFA52-8392-4F0C-AA94-8215550EFDE5}" destId="{8179A8C5-B271-4997-8610-03B055D5375E}" srcOrd="1" destOrd="0" presId="urn:microsoft.com/office/officeart/2005/8/layout/matrix1"/>
    <dgm:cxn modelId="{03FB4881-18C8-4EE7-A4B3-208F6F07B7DB}" type="presParOf" srcId="{FC0E4BF4-E755-4609-985F-0D4DA736ECF8}" destId="{54A58F69-DE45-4D34-8EF1-7C0BCE52BFF5}" srcOrd="0" destOrd="0" presId="urn:microsoft.com/office/officeart/2005/8/layout/matrix1"/>
    <dgm:cxn modelId="{3CD3A642-5E7A-4E06-A143-A3ADAC7E995D}" type="presParOf" srcId="{54A58F69-DE45-4D34-8EF1-7C0BCE52BFF5}" destId="{0294F859-A222-4F78-B841-DF3A9365C111}" srcOrd="0" destOrd="0" presId="urn:microsoft.com/office/officeart/2005/8/layout/matrix1"/>
    <dgm:cxn modelId="{434837CD-848E-4CBC-AFA5-3EF41416E69D}" type="presParOf" srcId="{54A58F69-DE45-4D34-8EF1-7C0BCE52BFF5}" destId="{ED53E2F3-C95A-4498-B99D-4D152B59B658}" srcOrd="1" destOrd="0" presId="urn:microsoft.com/office/officeart/2005/8/layout/matrix1"/>
    <dgm:cxn modelId="{8986F440-C6F2-4D49-AF85-728C0A7C2720}" type="presParOf" srcId="{54A58F69-DE45-4D34-8EF1-7C0BCE52BFF5}" destId="{AE26BDFB-83A0-4E35-B624-D859F2708FA7}" srcOrd="2" destOrd="0" presId="urn:microsoft.com/office/officeart/2005/8/layout/matrix1"/>
    <dgm:cxn modelId="{2254A601-6E3A-49A2-95CD-4EEA8FDB91E8}" type="presParOf" srcId="{54A58F69-DE45-4D34-8EF1-7C0BCE52BFF5}" destId="{2C6B7031-27CC-4114-9011-6D73ABEF5A28}" srcOrd="3" destOrd="0" presId="urn:microsoft.com/office/officeart/2005/8/layout/matrix1"/>
    <dgm:cxn modelId="{988A588F-41EC-4CB4-9F1E-1333DFB78F35}" type="presParOf" srcId="{54A58F69-DE45-4D34-8EF1-7C0BCE52BFF5}" destId="{33DE11C1-91D6-4A89-B3A4-14FF7E5907C5}" srcOrd="4" destOrd="0" presId="urn:microsoft.com/office/officeart/2005/8/layout/matrix1"/>
    <dgm:cxn modelId="{3E3B79DA-E012-48D0-92B9-A2CAB859AFA1}" type="presParOf" srcId="{54A58F69-DE45-4D34-8EF1-7C0BCE52BFF5}" destId="{D495FA75-DF5B-472A-BAD8-8C29F79A1E4D}" srcOrd="5" destOrd="0" presId="urn:microsoft.com/office/officeart/2005/8/layout/matrix1"/>
    <dgm:cxn modelId="{39D614D9-30DF-492C-A4B1-D7923FEDD5E2}" type="presParOf" srcId="{54A58F69-DE45-4D34-8EF1-7C0BCE52BFF5}" destId="{48D6AF6B-3BAA-481D-B651-D5CCE42FC4A4}" srcOrd="6" destOrd="0" presId="urn:microsoft.com/office/officeart/2005/8/layout/matrix1"/>
    <dgm:cxn modelId="{3B75759E-0D25-4710-9B10-FA9A00A09B83}" type="presParOf" srcId="{54A58F69-DE45-4D34-8EF1-7C0BCE52BFF5}" destId="{8179A8C5-B271-4997-8610-03B055D5375E}" srcOrd="7" destOrd="0" presId="urn:microsoft.com/office/officeart/2005/8/layout/matrix1"/>
    <dgm:cxn modelId="{0F87A681-D3CA-47C4-A32F-BC0E66301D50}" type="presParOf" srcId="{FC0E4BF4-E755-4609-985F-0D4DA736ECF8}" destId="{A9EFA2EB-5AA7-4C06-863F-9B0FDBD2324C}" srcOrd="1" destOrd="0" presId="urn:microsoft.com/office/officeart/2005/8/layout/matrix1"/>
  </dgm:cxnLst>
  <dgm:bg/>
  <dgm:whole>
    <a:ln>
      <a:solidFill>
        <a:srgbClr val="C00000"/>
      </a:solidFill>
      <a:prstDash val="solid"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294F859-A222-4F78-B841-DF3A9365C111}">
      <dsp:nvSpPr>
        <dsp:cNvPr id="0" name=""/>
        <dsp:cNvSpPr/>
      </dsp:nvSpPr>
      <dsp:spPr>
        <a:xfrm rot="16200000">
          <a:off x="925909" y="-925909"/>
          <a:ext cx="2262981" cy="4114800"/>
        </a:xfrm>
        <a:prstGeom prst="round1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2400" kern="1200" dirty="0" smtClean="0">
            <a:solidFill>
              <a:schemeClr val="tx1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>
              <a:solidFill>
                <a:schemeClr val="tx1"/>
              </a:solidFill>
            </a:rPr>
            <a:t>VSTUPNÉ NÁKLADY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>
              <a:solidFill>
                <a:schemeClr val="tx1"/>
              </a:solidFill>
            </a:rPr>
            <a:t>Plus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>
              <a:solidFill>
                <a:schemeClr val="tx1"/>
              </a:solidFill>
            </a:rPr>
            <a:t>CUDZIE KAPITÁLOVÉ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>
              <a:solidFill>
                <a:schemeClr val="tx1"/>
              </a:solidFill>
            </a:rPr>
            <a:t>ZDROJE</a:t>
          </a:r>
          <a:endParaRPr lang="sk-SK" sz="2400" kern="1200" dirty="0">
            <a:solidFill>
              <a:schemeClr val="tx1"/>
            </a:solidFill>
          </a:endParaRPr>
        </a:p>
      </dsp:txBody>
      <dsp:txXfrm rot="16200000">
        <a:off x="1208781" y="-1208781"/>
        <a:ext cx="1697236" cy="4114800"/>
      </dsp:txXfrm>
    </dsp:sp>
    <dsp:sp modelId="{AE26BDFB-83A0-4E35-B624-D859F2708FA7}">
      <dsp:nvSpPr>
        <dsp:cNvPr id="0" name=""/>
        <dsp:cNvSpPr/>
      </dsp:nvSpPr>
      <dsp:spPr>
        <a:xfrm>
          <a:off x="4114800" y="28604"/>
          <a:ext cx="4114800" cy="2262981"/>
        </a:xfrm>
        <a:prstGeom prst="round1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>
              <a:solidFill>
                <a:schemeClr val="tx1"/>
              </a:solidFill>
            </a:rPr>
            <a:t>               </a:t>
          </a:r>
          <a:endParaRPr lang="sk-SK" sz="2400" kern="1200" dirty="0" smtClean="0">
            <a:solidFill>
              <a:schemeClr val="tx1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>
              <a:solidFill>
                <a:schemeClr val="tx1"/>
              </a:solidFill>
            </a:rPr>
            <a:t> </a:t>
          </a:r>
          <a:r>
            <a:rPr lang="sk-SK" sz="2400" b="1" kern="1200" dirty="0" smtClean="0">
              <a:solidFill>
                <a:schemeClr val="tx1"/>
              </a:solidFill>
            </a:rPr>
            <a:t>CELKOVÁ PRIDANÁ HODNOTA Z PRODUKCIE</a:t>
          </a:r>
          <a:endParaRPr lang="sk-SK" sz="2400" kern="1200" dirty="0" smtClean="0">
            <a:solidFill>
              <a:schemeClr val="tx1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>
              <a:solidFill>
                <a:schemeClr val="tx1"/>
              </a:solidFill>
            </a:rPr>
            <a:t> </a:t>
          </a:r>
          <a:r>
            <a:rPr lang="sk-SK" sz="2400" kern="1200" dirty="0" err="1" smtClean="0">
              <a:solidFill>
                <a:schemeClr val="tx1"/>
              </a:solidFill>
            </a:rPr>
            <a:t>tj</a:t>
          </a:r>
          <a:r>
            <a:rPr lang="sk-SK" sz="2400" kern="1200" dirty="0" smtClean="0">
              <a:solidFill>
                <a:schemeClr val="tx1"/>
              </a:solidFill>
            </a:rPr>
            <a:t>. </a:t>
          </a:r>
          <a:r>
            <a:rPr lang="sk-SK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Nadhodnota ( „</a:t>
          </a:r>
          <a:r>
            <a:rPr lang="sk-SK" sz="24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surplus</a:t>
          </a:r>
          <a:r>
            <a:rPr lang="sk-SK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“)</a:t>
          </a:r>
          <a:endParaRPr lang="sk-SK" sz="2400" kern="1200" dirty="0" smtClean="0">
            <a:solidFill>
              <a:schemeClr val="tx1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>
              <a:solidFill>
                <a:schemeClr val="tx1"/>
              </a:solidFill>
            </a:rPr>
            <a:t>                  </a:t>
          </a:r>
          <a:endParaRPr lang="sk-SK" sz="2400" kern="1200" dirty="0" smtClean="0">
            <a:solidFill>
              <a:schemeClr val="tx1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>
              <a:solidFill>
                <a:schemeClr val="tx1"/>
              </a:solidFill>
            </a:rPr>
            <a:t>                       </a:t>
          </a:r>
          <a:endParaRPr lang="sk-SK" sz="2400" kern="1200" dirty="0">
            <a:solidFill>
              <a:schemeClr val="tx1"/>
            </a:solidFill>
          </a:endParaRPr>
        </a:p>
      </dsp:txBody>
      <dsp:txXfrm>
        <a:off x="4114800" y="28604"/>
        <a:ext cx="4114800" cy="1697236"/>
      </dsp:txXfrm>
    </dsp:sp>
    <dsp:sp modelId="{33DE11C1-91D6-4A89-B3A4-14FF7E5907C5}">
      <dsp:nvSpPr>
        <dsp:cNvPr id="0" name=""/>
        <dsp:cNvSpPr/>
      </dsp:nvSpPr>
      <dsp:spPr>
        <a:xfrm rot="10800000">
          <a:off x="77193" y="2260854"/>
          <a:ext cx="4114800" cy="2262981"/>
        </a:xfrm>
        <a:prstGeom prst="round1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>
              <a:solidFill>
                <a:schemeClr val="tx1"/>
              </a:solidFill>
            </a:rPr>
            <a:t>VLASTNÉ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>
              <a:solidFill>
                <a:schemeClr val="tx1"/>
              </a:solidFill>
            </a:rPr>
            <a:t>ZDROJE KAPITALISTU</a:t>
          </a:r>
          <a:endParaRPr lang="sk-SK" sz="2400" kern="1200" dirty="0">
            <a:solidFill>
              <a:schemeClr val="tx1"/>
            </a:solidFill>
          </a:endParaRPr>
        </a:p>
      </dsp:txBody>
      <dsp:txXfrm rot="10800000">
        <a:off x="77193" y="2826599"/>
        <a:ext cx="4114800" cy="1697236"/>
      </dsp:txXfrm>
    </dsp:sp>
    <dsp:sp modelId="{48D6AF6B-3BAA-481D-B651-D5CCE42FC4A4}">
      <dsp:nvSpPr>
        <dsp:cNvPr id="0" name=""/>
        <dsp:cNvSpPr/>
      </dsp:nvSpPr>
      <dsp:spPr>
        <a:xfrm rot="5400000">
          <a:off x="5040709" y="1334945"/>
          <a:ext cx="2262981" cy="4114800"/>
        </a:xfrm>
        <a:prstGeom prst="round1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>
              <a:solidFill>
                <a:schemeClr val="tx1"/>
              </a:solidFill>
            </a:rPr>
            <a:t>ČISTÁ HODNOTA </a:t>
          </a:r>
        </a:p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>
              <a:solidFill>
                <a:schemeClr val="tx1"/>
              </a:solidFill>
            </a:rPr>
            <a:t>PRODUKCIE </a:t>
          </a:r>
        </a:p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>
              <a:solidFill>
                <a:schemeClr val="tx1"/>
              </a:solidFill>
            </a:rPr>
            <a:t>UPLATNENEJ NA TRHU </a:t>
          </a:r>
          <a:endParaRPr lang="sk-SK" sz="2400" kern="1200" dirty="0">
            <a:solidFill>
              <a:schemeClr val="tx1"/>
            </a:solidFill>
          </a:endParaRPr>
        </a:p>
      </dsp:txBody>
      <dsp:txXfrm rot="5400000">
        <a:off x="5323581" y="1617817"/>
        <a:ext cx="1697236" cy="4114800"/>
      </dsp:txXfrm>
    </dsp:sp>
    <dsp:sp modelId="{A9EFA2EB-5AA7-4C06-863F-9B0FDBD2324C}">
      <dsp:nvSpPr>
        <dsp:cNvPr id="0" name=""/>
        <dsp:cNvSpPr/>
      </dsp:nvSpPr>
      <dsp:spPr>
        <a:xfrm>
          <a:off x="2880359" y="460646"/>
          <a:ext cx="2468880" cy="3604669"/>
        </a:xfrm>
        <a:prstGeom prst="roundRect">
          <a:avLst/>
        </a:prstGeom>
        <a:noFill/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4700" kern="1200" dirty="0" smtClean="0"/>
            <a:t>PRODUKCIA</a:t>
          </a:r>
          <a:endParaRPr lang="sk-SK" sz="4700" kern="1200" dirty="0"/>
        </a:p>
      </dsp:txBody>
      <dsp:txXfrm>
        <a:off x="2880359" y="460646"/>
        <a:ext cx="2468880" cy="360466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294F859-A222-4F78-B841-DF3A9365C111}">
      <dsp:nvSpPr>
        <dsp:cNvPr id="0" name=""/>
        <dsp:cNvSpPr/>
      </dsp:nvSpPr>
      <dsp:spPr>
        <a:xfrm rot="16200000">
          <a:off x="740616" y="-740616"/>
          <a:ext cx="2633567" cy="4114800"/>
        </a:xfrm>
        <a:prstGeom prst="round1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2400" kern="1200" dirty="0" smtClean="0">
            <a:solidFill>
              <a:schemeClr val="tx1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VSTUPNÉ NÁKLADY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Všetko, čo sa obstaráva –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teda nakupuje do procesu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aj mzdové náklady,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aj nehmotné práva,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aj energie a materiály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investície </a:t>
          </a:r>
          <a:r>
            <a:rPr lang="sk-SK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finančné – cudzí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kapitál požičaný</a:t>
          </a:r>
          <a:endParaRPr lang="sk-SK" sz="18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16200000">
        <a:off x="1069812" y="-1069812"/>
        <a:ext cx="1975175" cy="4114800"/>
      </dsp:txXfrm>
    </dsp:sp>
    <dsp:sp modelId="{AE26BDFB-83A0-4E35-B624-D859F2708FA7}">
      <dsp:nvSpPr>
        <dsp:cNvPr id="0" name=""/>
        <dsp:cNvSpPr/>
      </dsp:nvSpPr>
      <dsp:spPr>
        <a:xfrm>
          <a:off x="4114800" y="0"/>
          <a:ext cx="4114800" cy="4525963"/>
        </a:xfrm>
        <a:prstGeom prst="round1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2400" b="1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2400" b="1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CELKOVÁ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PRIDANÁ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HODNOTA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PRODUKCIE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=       pridáva sa k VYČÍSLITEĽNEJ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CENE PODNIKU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PLUS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TRŽBY ZA PRODUKCIU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z toho: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800" b="0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endParaRPr lang="sk-SK" sz="1800" b="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114800" y="0"/>
        <a:ext cx="4114800" cy="3394472"/>
      </dsp:txXfrm>
    </dsp:sp>
    <dsp:sp modelId="{33DE11C1-91D6-4A89-B3A4-14FF7E5907C5}">
      <dsp:nvSpPr>
        <dsp:cNvPr id="0" name=""/>
        <dsp:cNvSpPr/>
      </dsp:nvSpPr>
      <dsp:spPr>
        <a:xfrm rot="10800000">
          <a:off x="10328" y="2476861"/>
          <a:ext cx="4114800" cy="1974971"/>
        </a:xfrm>
        <a:prstGeom prst="round1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VLASTNÉ  ZDROJE: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základné prostriedky,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vlastné investície, aj </a:t>
          </a:r>
          <a:r>
            <a:rPr lang="sk-SK" sz="1800" b="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finanč</a:t>
          </a:r>
          <a:r>
            <a:rPr lang="sk-SK" sz="18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vlastníctvo nehmotných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i hmotných zdrojov</a:t>
          </a:r>
          <a:endParaRPr lang="sk-SK" sz="1800" b="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10800000">
        <a:off x="10328" y="2970604"/>
        <a:ext cx="4114800" cy="1481228"/>
      </dsp:txXfrm>
    </dsp:sp>
    <dsp:sp modelId="{48D6AF6B-3BAA-481D-B651-D5CCE42FC4A4}">
      <dsp:nvSpPr>
        <dsp:cNvPr id="0" name=""/>
        <dsp:cNvSpPr/>
      </dsp:nvSpPr>
      <dsp:spPr>
        <a:xfrm rot="5400000">
          <a:off x="5709193" y="1972692"/>
          <a:ext cx="926012" cy="4114800"/>
        </a:xfrm>
        <a:prstGeom prst="round1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     CENA PRÁCE (mzdy, odvody)</a:t>
          </a:r>
        </a:p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DANE (do verejných zdrojov) </a:t>
          </a:r>
        </a:p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8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5400000">
        <a:off x="5824945" y="2088444"/>
        <a:ext cx="694509" cy="4114800"/>
      </dsp:txXfrm>
    </dsp:sp>
    <dsp:sp modelId="{A9EFA2EB-5AA7-4C06-863F-9B0FDBD2324C}">
      <dsp:nvSpPr>
        <dsp:cNvPr id="0" name=""/>
        <dsp:cNvSpPr/>
      </dsp:nvSpPr>
      <dsp:spPr>
        <a:xfrm>
          <a:off x="3322709" y="28604"/>
          <a:ext cx="1584181" cy="4468754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" wrap="square" lIns="232410" tIns="232410" rIns="232410" bIns="232410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6100" kern="1200" dirty="0" smtClean="0"/>
            <a:t>PRODUKCIA</a:t>
          </a:r>
          <a:endParaRPr lang="sk-SK" sz="6100" kern="1200" dirty="0"/>
        </a:p>
      </dsp:txBody>
      <dsp:txXfrm>
        <a:off x="3322709" y="28604"/>
        <a:ext cx="1584181" cy="446875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294F859-A222-4F78-B841-DF3A9365C111}">
      <dsp:nvSpPr>
        <dsp:cNvPr id="0" name=""/>
        <dsp:cNvSpPr/>
      </dsp:nvSpPr>
      <dsp:spPr>
        <a:xfrm rot="16200000">
          <a:off x="740616" y="-740616"/>
          <a:ext cx="2633567" cy="4114800"/>
        </a:xfrm>
        <a:prstGeom prst="round1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2400" kern="1200" dirty="0" smtClean="0">
            <a:solidFill>
              <a:schemeClr val="tx1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VSTUPNÉ NÁKLADY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Všetko, čo sa obstaráva –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teda nakupuje do procesu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aj platba za prácu dodávateľsky,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aj nehmotné práva,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aj energie a materiály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</a:t>
          </a:r>
          <a:r>
            <a:rPr lang="sk-SK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štátne investície zo </a:t>
          </a:r>
          <a:r>
            <a:rPr lang="sk-SK" sz="180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štát.rozpočtu</a:t>
          </a:r>
          <a:endParaRPr lang="sk-SK" sz="18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16200000">
        <a:off x="1069812" y="-1069812"/>
        <a:ext cx="1975175" cy="4114800"/>
      </dsp:txXfrm>
    </dsp:sp>
    <dsp:sp modelId="{AE26BDFB-83A0-4E35-B624-D859F2708FA7}">
      <dsp:nvSpPr>
        <dsp:cNvPr id="0" name=""/>
        <dsp:cNvSpPr/>
      </dsp:nvSpPr>
      <dsp:spPr>
        <a:xfrm>
          <a:off x="4114800" y="0"/>
          <a:ext cx="4114800" cy="4525963"/>
        </a:xfrm>
        <a:prstGeom prst="round1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2400" b="1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CELKOVÁ </a:t>
          </a:r>
          <a:endParaRPr lang="sk-SK" sz="2400" b="1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PRIDANÁ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HODNOTA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PRODUKCIE</a:t>
          </a:r>
          <a:r>
            <a:rPr lang="sk-SK" sz="18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vo finančnom ocenení</a:t>
          </a:r>
          <a:endParaRPr lang="sk-SK" sz="1800" b="0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TRŽBY ZA </a:t>
          </a:r>
          <a:r>
            <a:rPr lang="sk-SK" sz="18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PRODUKCIU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b="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Pl</a:t>
          </a:r>
          <a:r>
            <a:rPr lang="sk-SK" sz="18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   plus výdavky na </a:t>
          </a:r>
          <a:r>
            <a:rPr lang="sk-SK" sz="16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spoločenskú       </a:t>
          </a:r>
          <a:r>
            <a:rPr lang="sk-SK" sz="1600" b="1" kern="1200" dirty="0" err="1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sp</a:t>
          </a:r>
          <a:r>
            <a:rPr lang="sk-SK" sz="16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rPr>
            <a:t>    spotrebu</a:t>
          </a:r>
          <a:endParaRPr lang="sk-SK" sz="1800" b="0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endParaRPr lang="sk-SK" sz="1800" b="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4114800" y="0"/>
        <a:ext cx="4114800" cy="3394472"/>
      </dsp:txXfrm>
    </dsp:sp>
    <dsp:sp modelId="{33DE11C1-91D6-4A89-B3A4-14FF7E5907C5}">
      <dsp:nvSpPr>
        <dsp:cNvPr id="0" name=""/>
        <dsp:cNvSpPr/>
      </dsp:nvSpPr>
      <dsp:spPr>
        <a:xfrm rot="10800000">
          <a:off x="10328" y="2476861"/>
          <a:ext cx="4114800" cy="1974971"/>
        </a:xfrm>
        <a:prstGeom prst="round1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VLASTNÉ  ZDROJE: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práca vlastných </a:t>
          </a:r>
          <a:r>
            <a:rPr lang="sk-SK" sz="18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zamestnancov,</a:t>
          </a:r>
          <a:endParaRPr lang="sk-SK" sz="1800" b="0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základné </a:t>
          </a:r>
          <a:r>
            <a:rPr lang="sk-SK" sz="1800" b="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prostriedky,ich</a:t>
          </a:r>
          <a:r>
            <a:rPr lang="sk-SK" sz="18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odpisy</a:t>
          </a:r>
          <a:endParaRPr lang="sk-SK" sz="1800" b="0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vlastné investície, aj </a:t>
          </a:r>
          <a:r>
            <a:rPr lang="sk-SK" sz="1800" b="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finanč</a:t>
          </a:r>
          <a:r>
            <a:rPr lang="sk-SK" sz="18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- nehmotné a </a:t>
          </a:r>
          <a:r>
            <a:rPr lang="sk-SK" sz="1800" b="0" kern="1200" dirty="0" err="1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hmot.zdroje</a:t>
          </a:r>
          <a:r>
            <a:rPr lang="sk-SK" sz="18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podniku</a:t>
          </a:r>
          <a:endParaRPr lang="sk-SK" sz="1800" b="0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b="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endParaRPr lang="sk-SK" sz="1800" b="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10800000">
        <a:off x="10328" y="2970604"/>
        <a:ext cx="4114800" cy="1481228"/>
      </dsp:txXfrm>
    </dsp:sp>
    <dsp:sp modelId="{48D6AF6B-3BAA-481D-B651-D5CCE42FC4A4}">
      <dsp:nvSpPr>
        <dsp:cNvPr id="0" name=""/>
        <dsp:cNvSpPr/>
      </dsp:nvSpPr>
      <dsp:spPr>
        <a:xfrm rot="5400000">
          <a:off x="5382464" y="1972692"/>
          <a:ext cx="1579470" cy="4114800"/>
        </a:xfrm>
        <a:prstGeom prst="round1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           </a:t>
          </a:r>
          <a:r>
            <a:rPr lang="sk-SK" sz="18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mzdy a  </a:t>
          </a:r>
          <a:r>
            <a:rPr lang="sk-SK" sz="18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odvody a dane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             (do </a:t>
          </a:r>
          <a:r>
            <a:rPr lang="sk-SK" sz="18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štátneho rozpočtu) </a:t>
          </a:r>
          <a:endParaRPr lang="sk-SK" sz="1800" b="1" kern="1200" dirty="0" smtClean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k-SK" sz="18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5400000">
        <a:off x="5579898" y="2170126"/>
        <a:ext cx="1184602" cy="4114800"/>
      </dsp:txXfrm>
    </dsp:sp>
    <dsp:sp modelId="{A9EFA2EB-5AA7-4C06-863F-9B0FDBD2324C}">
      <dsp:nvSpPr>
        <dsp:cNvPr id="0" name=""/>
        <dsp:cNvSpPr/>
      </dsp:nvSpPr>
      <dsp:spPr>
        <a:xfrm>
          <a:off x="3682758" y="28604"/>
          <a:ext cx="864083" cy="4468754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3500" kern="1200" dirty="0" smtClean="0"/>
            <a:t>PRODUKCIA</a:t>
          </a:r>
          <a:endParaRPr lang="sk-SK" sz="3500" kern="1200" dirty="0"/>
        </a:p>
      </dsp:txBody>
      <dsp:txXfrm>
        <a:off x="3682758" y="28604"/>
        <a:ext cx="864083" cy="446875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294F859-A222-4F78-B841-DF3A9365C111}">
      <dsp:nvSpPr>
        <dsp:cNvPr id="0" name=""/>
        <dsp:cNvSpPr/>
      </dsp:nvSpPr>
      <dsp:spPr>
        <a:xfrm rot="16200000">
          <a:off x="936237" y="-925909"/>
          <a:ext cx="2262981" cy="4114800"/>
        </a:xfrm>
        <a:prstGeom prst="round1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>
              <a:solidFill>
                <a:schemeClr val="tx1"/>
              </a:solidFill>
            </a:rPr>
            <a:t>VSTUPNÉ NÁKLADY</a:t>
          </a:r>
          <a:endParaRPr lang="sk-SK" sz="2400" kern="1200" dirty="0">
            <a:solidFill>
              <a:schemeClr val="tx1"/>
            </a:solidFill>
          </a:endParaRPr>
        </a:p>
      </dsp:txBody>
      <dsp:txXfrm rot="16200000">
        <a:off x="1219110" y="-1208781"/>
        <a:ext cx="1697236" cy="4114800"/>
      </dsp:txXfrm>
    </dsp:sp>
    <dsp:sp modelId="{AE26BDFB-83A0-4E35-B624-D859F2708FA7}">
      <dsp:nvSpPr>
        <dsp:cNvPr id="0" name=""/>
        <dsp:cNvSpPr/>
      </dsp:nvSpPr>
      <dsp:spPr>
        <a:xfrm>
          <a:off x="4114800" y="-11337"/>
          <a:ext cx="4114800" cy="4525963"/>
        </a:xfrm>
        <a:prstGeom prst="round1Rect">
          <a:avLst/>
        </a:prstGeom>
        <a:solidFill>
          <a:srgbClr val="FFFF00"/>
        </a:solidFill>
        <a:ln w="1905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>
              <a:solidFill>
                <a:schemeClr val="tx1"/>
              </a:solidFill>
            </a:rPr>
            <a:t>                    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>
              <a:solidFill>
                <a:schemeClr val="tx1"/>
              </a:solidFill>
            </a:rPr>
            <a:t>                    PRIDANÁ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>
              <a:solidFill>
                <a:schemeClr val="tx1"/>
              </a:solidFill>
            </a:rPr>
            <a:t>                     HODNOTA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>
              <a:solidFill>
                <a:schemeClr val="tx1"/>
              </a:solidFill>
            </a:rPr>
            <a:t>                       PRODUKCIE =   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>
              <a:solidFill>
                <a:schemeClr val="tx1"/>
              </a:solidFill>
            </a:rPr>
            <a:t>                 </a:t>
          </a:r>
          <a:r>
            <a:rPr lang="sk-SK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nadprodukt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u="sng" kern="1200" dirty="0" smtClean="0">
              <a:solidFill>
                <a:schemeClr val="tx1"/>
              </a:solidFill>
            </a:rPr>
            <a:t>             </a:t>
          </a:r>
          <a:r>
            <a:rPr lang="sk-SK" sz="2400" b="1" u="sng" kern="12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zostáva vlastníkovi </a:t>
          </a:r>
          <a:endParaRPr lang="sk-SK" sz="2400" b="1" u="sng" kern="1200" dirty="0">
            <a:solidFill>
              <a:schemeClr val="tx1">
                <a:lumMod val="95000"/>
                <a:lumOff val="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14800" y="-11337"/>
        <a:ext cx="4114800" cy="3394472"/>
      </dsp:txXfrm>
    </dsp:sp>
    <dsp:sp modelId="{33DE11C1-91D6-4A89-B3A4-14FF7E5907C5}">
      <dsp:nvSpPr>
        <dsp:cNvPr id="0" name=""/>
        <dsp:cNvSpPr/>
      </dsp:nvSpPr>
      <dsp:spPr>
        <a:xfrm rot="10800000">
          <a:off x="10328" y="2235622"/>
          <a:ext cx="4114800" cy="2262981"/>
        </a:xfrm>
        <a:prstGeom prst="round1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>
              <a:solidFill>
                <a:schemeClr val="tx1"/>
              </a:solidFill>
            </a:rPr>
            <a:t>VLASTNÉ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>
              <a:solidFill>
                <a:schemeClr val="tx1"/>
              </a:solidFill>
            </a:rPr>
            <a:t>ZDROJE</a:t>
          </a:r>
          <a:endParaRPr lang="sk-SK" sz="2400" kern="1200" dirty="0">
            <a:solidFill>
              <a:schemeClr val="tx1"/>
            </a:solidFill>
          </a:endParaRPr>
        </a:p>
      </dsp:txBody>
      <dsp:txXfrm rot="10800000">
        <a:off x="10328" y="2801367"/>
        <a:ext cx="4114800" cy="1697236"/>
      </dsp:txXfrm>
    </dsp:sp>
    <dsp:sp modelId="{48D6AF6B-3BAA-481D-B651-D5CCE42FC4A4}">
      <dsp:nvSpPr>
        <dsp:cNvPr id="0" name=""/>
        <dsp:cNvSpPr/>
      </dsp:nvSpPr>
      <dsp:spPr>
        <a:xfrm rot="5400000">
          <a:off x="5987122" y="1900690"/>
          <a:ext cx="370155" cy="4114800"/>
        </a:xfrm>
        <a:prstGeom prst="round1Rect">
          <a:avLst/>
        </a:prstGeom>
        <a:solidFill>
          <a:srgbClr val="FF33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dirty="0" smtClean="0">
              <a:solidFill>
                <a:schemeClr val="tx1"/>
              </a:solidFill>
            </a:rPr>
            <a:t>                       Len vo forme mzdy       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1800" kern="1200" dirty="0" smtClean="0">
              <a:solidFill>
                <a:schemeClr val="tx1"/>
              </a:solidFill>
            </a:rPr>
            <a:t>                       vyplácaný  zamestnancom</a:t>
          </a:r>
        </a:p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2400" kern="1200" dirty="0" smtClean="0">
              <a:solidFill>
                <a:schemeClr val="tx1"/>
              </a:solidFill>
            </a:rPr>
            <a:t>Povestné „nožnice“ 90:10%   </a:t>
          </a:r>
          <a:endParaRPr lang="sk-SK" sz="2400" kern="1200" dirty="0">
            <a:solidFill>
              <a:schemeClr val="tx1"/>
            </a:solidFill>
          </a:endParaRPr>
        </a:p>
      </dsp:txBody>
      <dsp:txXfrm rot="5400000">
        <a:off x="6033391" y="1946959"/>
        <a:ext cx="277616" cy="4114800"/>
      </dsp:txXfrm>
    </dsp:sp>
    <dsp:sp modelId="{A9EFA2EB-5AA7-4C06-863F-9B0FDBD2324C}">
      <dsp:nvSpPr>
        <dsp:cNvPr id="0" name=""/>
        <dsp:cNvSpPr/>
      </dsp:nvSpPr>
      <dsp:spPr>
        <a:xfrm>
          <a:off x="3106682" y="100612"/>
          <a:ext cx="2016235" cy="4324738"/>
        </a:xfrm>
        <a:prstGeom prst="round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" wrap="square" lIns="224790" tIns="224790" rIns="224790" bIns="22479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k-SK" sz="5900" kern="1200" dirty="0" smtClean="0"/>
            <a:t>PRODUKCIA</a:t>
          </a:r>
          <a:endParaRPr lang="sk-SK" sz="5900" kern="1200" dirty="0"/>
        </a:p>
      </dsp:txBody>
      <dsp:txXfrm>
        <a:off x="3106682" y="100612"/>
        <a:ext cx="2016235" cy="43247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877CB-F77E-49E9-8D0B-89E347A8E028}" type="datetimeFigureOut">
              <a:rPr lang="sk-SK" smtClean="0"/>
              <a:pPr/>
              <a:t>19.2.2025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7B82-1072-484C-83E4-E79C767F59B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772178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877CB-F77E-49E9-8D0B-89E347A8E028}" type="datetimeFigureOut">
              <a:rPr lang="sk-SK" smtClean="0"/>
              <a:pPr/>
              <a:t>19.2.2025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7B82-1072-484C-83E4-E79C767F59B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703574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877CB-F77E-49E9-8D0B-89E347A8E028}" type="datetimeFigureOut">
              <a:rPr lang="sk-SK" smtClean="0"/>
              <a:pPr/>
              <a:t>19.2.2025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7B82-1072-484C-83E4-E79C767F59B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054152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877CB-F77E-49E9-8D0B-89E347A8E028}" type="datetimeFigureOut">
              <a:rPr lang="sk-SK" smtClean="0"/>
              <a:pPr/>
              <a:t>19.2.2025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7B82-1072-484C-83E4-E79C767F59B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71440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877CB-F77E-49E9-8D0B-89E347A8E028}" type="datetimeFigureOut">
              <a:rPr lang="sk-SK" smtClean="0"/>
              <a:pPr/>
              <a:t>19.2.2025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7B82-1072-484C-83E4-E79C767F59B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224044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877CB-F77E-49E9-8D0B-89E347A8E028}" type="datetimeFigureOut">
              <a:rPr lang="sk-SK" smtClean="0"/>
              <a:pPr/>
              <a:t>19.2.2025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7B82-1072-484C-83E4-E79C767F59B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140407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877CB-F77E-49E9-8D0B-89E347A8E028}" type="datetimeFigureOut">
              <a:rPr lang="sk-SK" smtClean="0"/>
              <a:pPr/>
              <a:t>19.2.2025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7B82-1072-484C-83E4-E79C767F59B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64537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877CB-F77E-49E9-8D0B-89E347A8E028}" type="datetimeFigureOut">
              <a:rPr lang="sk-SK" smtClean="0"/>
              <a:pPr/>
              <a:t>19.2.2025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7B82-1072-484C-83E4-E79C767F59B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911705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877CB-F77E-49E9-8D0B-89E347A8E028}" type="datetimeFigureOut">
              <a:rPr lang="sk-SK" smtClean="0"/>
              <a:pPr/>
              <a:t>19.2.2025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7B82-1072-484C-83E4-E79C767F59B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751204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877CB-F77E-49E9-8D0B-89E347A8E028}" type="datetimeFigureOut">
              <a:rPr lang="sk-SK" smtClean="0"/>
              <a:pPr/>
              <a:t>19.2.2025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7B82-1072-484C-83E4-E79C767F59B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333644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877CB-F77E-49E9-8D0B-89E347A8E028}" type="datetimeFigureOut">
              <a:rPr lang="sk-SK" smtClean="0"/>
              <a:pPr/>
              <a:t>19.2.2025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7B82-1072-484C-83E4-E79C767F59B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242511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877CB-F77E-49E9-8D0B-89E347A8E028}" type="datetimeFigureOut">
              <a:rPr lang="sk-SK" smtClean="0"/>
              <a:pPr/>
              <a:t>19.2.2025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B7B82-1072-484C-83E4-E79C767F59B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346202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0"/>
            <a:ext cx="8856984" cy="1417638"/>
          </a:xfrm>
        </p:spPr>
        <p:txBody>
          <a:bodyPr>
            <a:normAutofit fontScale="90000"/>
          </a:bodyPr>
          <a:lstStyle/>
          <a:p>
            <a:r>
              <a:rPr lang="sk-SK" sz="3600" dirty="0" smtClean="0"/>
              <a:t>Teória o prisvojovaní nadproduktu „</a:t>
            </a:r>
            <a:r>
              <a:rPr lang="sk-SK" sz="3600" dirty="0" err="1" smtClean="0"/>
              <a:t>surplus</a:t>
            </a:r>
            <a:r>
              <a:rPr lang="sk-SK" sz="3600" dirty="0" smtClean="0"/>
              <a:t>“ podľa </a:t>
            </a:r>
            <a:r>
              <a:rPr lang="sk-SK" sz="3600" dirty="0" smtClean="0"/>
              <a:t>diela Kapitál od </a:t>
            </a:r>
            <a:r>
              <a:rPr lang="sk-SK" sz="3600" dirty="0" err="1" smtClean="0"/>
              <a:t>K.Marxa</a:t>
            </a: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sk-SK" sz="2000" b="1" dirty="0" smtClean="0"/>
              <a:t>Schéma </a:t>
            </a:r>
            <a:r>
              <a:rPr lang="sk-SK" sz="2000" b="1" dirty="0" smtClean="0"/>
              <a:t>výrobného procesu: </a:t>
            </a:r>
            <a:r>
              <a:rPr lang="sk-SK" sz="3600" dirty="0" smtClean="0"/>
              <a:t>  </a:t>
            </a:r>
            <a:r>
              <a:rPr lang="sk-SK" sz="2000" b="1" dirty="0" smtClean="0"/>
              <a:t>produkcia </a:t>
            </a:r>
            <a:r>
              <a:rPr lang="sk-SK" sz="2000" b="1" dirty="0" smtClean="0"/>
              <a:t>v KAPITALISTICKOM PODNIKU</a:t>
            </a:r>
            <a:endParaRPr lang="sk-SK" sz="20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2431512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Šipka doprava 5"/>
          <p:cNvSpPr/>
          <p:nvPr/>
        </p:nvSpPr>
        <p:spPr>
          <a:xfrm>
            <a:off x="2411760" y="293247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Šipka doprava 6"/>
          <p:cNvSpPr/>
          <p:nvPr/>
        </p:nvSpPr>
        <p:spPr>
          <a:xfrm>
            <a:off x="2411760" y="4077072"/>
            <a:ext cx="97840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Šipka doprava 7"/>
          <p:cNvSpPr/>
          <p:nvPr/>
        </p:nvSpPr>
        <p:spPr>
          <a:xfrm>
            <a:off x="5868144" y="3635823"/>
            <a:ext cx="79208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Šipka dolů 8"/>
          <p:cNvSpPr/>
          <p:nvPr/>
        </p:nvSpPr>
        <p:spPr>
          <a:xfrm>
            <a:off x="7380312" y="3635823"/>
            <a:ext cx="144016" cy="6572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42052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k-SK" sz="3600" dirty="0" smtClean="0"/>
              <a:t>Schéma výrobného procesu: produkcia v </a:t>
            </a:r>
            <a:r>
              <a:rPr lang="sk-SK" sz="3600" dirty="0" err="1" smtClean="0"/>
              <a:t>hospo-</a:t>
            </a:r>
            <a:r>
              <a:rPr lang="sk-SK" sz="3100" dirty="0" err="1" smtClean="0"/>
              <a:t>dárskom</a:t>
            </a:r>
            <a:r>
              <a:rPr lang="sk-SK" sz="3100" dirty="0" smtClean="0"/>
              <a:t> </a:t>
            </a:r>
            <a:r>
              <a:rPr lang="sk-SK" sz="3100" dirty="0" smtClean="0"/>
              <a:t>subjekte ZA </a:t>
            </a:r>
            <a:r>
              <a:rPr lang="sk-SK" sz="3100" dirty="0" smtClean="0"/>
              <a:t>KAPITALIZMU: </a:t>
            </a:r>
            <a:r>
              <a:rPr lang="sk-SK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vstupy a výstupy</a:t>
            </a:r>
            <a:endParaRPr lang="sk-SK" sz="27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8627597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Pravoúhlá spojnice 7"/>
          <p:cNvCxnSpPr/>
          <p:nvPr/>
        </p:nvCxnSpPr>
        <p:spPr>
          <a:xfrm rot="16200000" flipH="1">
            <a:off x="9612560" y="1988840"/>
            <a:ext cx="914400" cy="914400"/>
          </a:xfrm>
          <a:prstGeom prst="bentConnector3">
            <a:avLst>
              <a:gd name="adj1" fmla="val 4871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ravoúhlá spojnice 16"/>
          <p:cNvCxnSpPr/>
          <p:nvPr/>
        </p:nvCxnSpPr>
        <p:spPr>
          <a:xfrm rot="16200000" flipV="1">
            <a:off x="3131840" y="2996952"/>
            <a:ext cx="2592288" cy="2016224"/>
          </a:xfrm>
          <a:prstGeom prst="bentConnector3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Šipka doprava 17"/>
          <p:cNvSpPr/>
          <p:nvPr/>
        </p:nvSpPr>
        <p:spPr>
          <a:xfrm>
            <a:off x="3563888" y="3068960"/>
            <a:ext cx="216024" cy="216024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" name="Šipka doprava 18"/>
          <p:cNvSpPr/>
          <p:nvPr/>
        </p:nvSpPr>
        <p:spPr>
          <a:xfrm>
            <a:off x="3518738" y="4725144"/>
            <a:ext cx="252028" cy="216024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" name="Šipka doprava 19"/>
          <p:cNvSpPr/>
          <p:nvPr/>
        </p:nvSpPr>
        <p:spPr>
          <a:xfrm>
            <a:off x="5436096" y="2399184"/>
            <a:ext cx="288032" cy="504056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33219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802681"/>
          </a:xfrm>
        </p:spPr>
        <p:txBody>
          <a:bodyPr>
            <a:normAutofit/>
          </a:bodyPr>
          <a:lstStyle/>
          <a:p>
            <a:r>
              <a:rPr lang="sk-SK" sz="3200" dirty="0" smtClean="0">
                <a:latin typeface="Arial" pitchFamily="34" charset="0"/>
                <a:cs typeface="Arial" pitchFamily="34" charset="0"/>
              </a:rPr>
              <a:t>Komentár k schéme </a:t>
            </a:r>
            <a:r>
              <a:rPr lang="sk-SK" sz="3200" dirty="0">
                <a:latin typeface="Arial" pitchFamily="34" charset="0"/>
                <a:cs typeface="Arial" pitchFamily="34" charset="0"/>
              </a:rPr>
              <a:t>výrobného procesu: </a:t>
            </a:r>
            <a:r>
              <a:rPr lang="sk-SK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k-SK" sz="3200" dirty="0" smtClean="0">
                <a:latin typeface="Arial" pitchFamily="34" charset="0"/>
                <a:cs typeface="Arial" pitchFamily="34" charset="0"/>
              </a:rPr>
            </a:br>
            <a:r>
              <a:rPr lang="sk-SK" sz="2400" dirty="0" smtClean="0">
                <a:latin typeface="Arial" pitchFamily="34" charset="0"/>
                <a:cs typeface="Arial" pitchFamily="34" charset="0"/>
              </a:rPr>
              <a:t>produkcia </a:t>
            </a:r>
            <a:r>
              <a:rPr lang="sk-SK" sz="2400" dirty="0">
                <a:latin typeface="Arial" pitchFamily="34" charset="0"/>
                <a:cs typeface="Arial" pitchFamily="34" charset="0"/>
              </a:rPr>
              <a:t>v hospodárskom subjekte </a:t>
            </a:r>
            <a:r>
              <a:rPr lang="sk-SK" sz="2400" b="1" i="1" dirty="0" smtClean="0">
                <a:latin typeface="Arial" pitchFamily="34" charset="0"/>
                <a:cs typeface="Arial" pitchFamily="34" charset="0"/>
              </a:rPr>
              <a:t>kapitalistického podniku</a:t>
            </a:r>
            <a:endParaRPr lang="sk-SK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1484784"/>
            <a:ext cx="8745016" cy="5373216"/>
          </a:xfrm>
        </p:spPr>
        <p:txBody>
          <a:bodyPr>
            <a:normAutofit lnSpcReduction="10000"/>
          </a:bodyPr>
          <a:lstStyle/>
          <a:p>
            <a:pPr algn="l"/>
            <a:r>
              <a:rPr lang="sk-SK" sz="2000" dirty="0" smtClean="0">
                <a:solidFill>
                  <a:schemeClr val="tx1"/>
                </a:solidFill>
              </a:rPr>
              <a:t>Stále sa prax drží  „paradigmy“ klasickej ekonómie,  že kapitalista ako vlastník podniku si zaslúži väčšinový podiel z pridanej hodnoty produkcie, pretože používa vlastný kapitál a riskuje na trhu zorganizovaním výroby i predajom. A za to mu patrí podnikateľská odmena.</a:t>
            </a:r>
          </a:p>
          <a:p>
            <a:pPr algn="l"/>
            <a:r>
              <a:rPr lang="sk-SK" sz="2000" dirty="0" smtClean="0">
                <a:solidFill>
                  <a:schemeClr val="tx1"/>
                </a:solidFill>
              </a:rPr>
              <a:t>Majiteľ prenajíma, teda kupuje si pracovnú silu od nájomnej pracovnej sily a zamestnanci sú teda „spravodlivo“ vyplácaní mzdou a v súčasnosti v </a:t>
            </a:r>
            <a:r>
              <a:rPr lang="sk-SK" sz="2000" dirty="0" err="1" smtClean="0">
                <a:solidFill>
                  <a:schemeClr val="tx1"/>
                </a:solidFill>
              </a:rPr>
              <a:t>neoliberálnej</a:t>
            </a:r>
            <a:r>
              <a:rPr lang="sk-SK" sz="2000" dirty="0" smtClean="0">
                <a:solidFill>
                  <a:schemeClr val="tx1"/>
                </a:solidFill>
              </a:rPr>
              <a:t> verzii kapitalizmu sa ešte i odvody zo mzdy zarátavajú do nákladov na mzdu, preto vlastníci tvrdia, že „cena práce je vysoká“.</a:t>
            </a:r>
          </a:p>
          <a:p>
            <a:pPr algn="l"/>
            <a:r>
              <a:rPr lang="sk-SK" sz="2000" dirty="0" smtClean="0">
                <a:solidFill>
                  <a:schemeClr val="tx1"/>
                </a:solidFill>
              </a:rPr>
              <a:t>Čo je podstatné z hľadiska teórie, mzda sa berie ako náklad vchádzajúci do výroby, takže:</a:t>
            </a:r>
          </a:p>
          <a:p>
            <a:pPr algn="l"/>
            <a:r>
              <a:rPr lang="sk-SK" sz="2000" b="1" i="1" dirty="0" smtClean="0">
                <a:solidFill>
                  <a:schemeClr val="tx1"/>
                </a:solidFill>
              </a:rPr>
              <a:t>O akej odmene zamestnancom sa to hovorí?</a:t>
            </a:r>
          </a:p>
          <a:p>
            <a:pPr algn="l"/>
            <a:r>
              <a:rPr lang="sk-SK" sz="2000" dirty="0" smtClean="0">
                <a:solidFill>
                  <a:schemeClr val="tx1"/>
                </a:solidFill>
              </a:rPr>
              <a:t>Progresívnejšie firmy či odbory si vybojovali  aj „</a:t>
            </a:r>
            <a:r>
              <a:rPr lang="sk-SK" sz="2000" dirty="0" err="1" smtClean="0">
                <a:solidFill>
                  <a:schemeClr val="tx1"/>
                </a:solidFill>
              </a:rPr>
              <a:t>benefity</a:t>
            </a:r>
            <a:r>
              <a:rPr lang="sk-SK" sz="2000" dirty="0" smtClean="0">
                <a:solidFill>
                  <a:schemeClr val="tx1"/>
                </a:solidFill>
              </a:rPr>
              <a:t>“ v rôznych formách vynakladania peňazí na motiváciu pracovníkov, ale zabúda sa na fakt, že tieto „</a:t>
            </a:r>
            <a:r>
              <a:rPr lang="sk-SK" sz="2000" dirty="0" err="1" smtClean="0">
                <a:solidFill>
                  <a:schemeClr val="tx1"/>
                </a:solidFill>
              </a:rPr>
              <a:t>benefity</a:t>
            </a:r>
            <a:r>
              <a:rPr lang="sk-SK" sz="2000" dirty="0" smtClean="0">
                <a:solidFill>
                  <a:schemeClr val="tx1"/>
                </a:solidFill>
              </a:rPr>
              <a:t>“ sú plne odpočítateľné z daní podniku. Takisto ako náklady na charitu či CSR – spoločenskú zodpovednosť firmy.</a:t>
            </a:r>
          </a:p>
          <a:p>
            <a:pPr algn="l"/>
            <a:r>
              <a:rPr lang="sk-SK" sz="2000" dirty="0" smtClean="0">
                <a:solidFill>
                  <a:schemeClr val="tx1"/>
                </a:solidFill>
              </a:rPr>
              <a:t>Mimochodom, pridaná hodnota sa pripočítava celá k cene podniku – podniky sú predajné a často sa vlastníci ani netaja, že im ide o trhovú cenu podniku (akcie či dokonca celý predaj firmy). Mzdy sú preto často ako náklad stláčané dolu.</a:t>
            </a:r>
          </a:p>
          <a:p>
            <a:pPr algn="l"/>
            <a:endParaRPr lang="sk-SK" sz="2000" dirty="0" smtClean="0">
              <a:solidFill>
                <a:schemeClr val="tx1"/>
              </a:solidFill>
            </a:endParaRPr>
          </a:p>
          <a:p>
            <a:endParaRPr lang="sk-SK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335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sz="3600" dirty="0" smtClean="0"/>
              <a:t>Schéma výrobného procesu: </a:t>
            </a:r>
            <a:r>
              <a:rPr lang="sk-SK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vstupy a výstupy</a:t>
            </a:r>
            <a:r>
              <a:rPr lang="sk-SK" sz="3600" dirty="0" smtClean="0"/>
              <a:t/>
            </a:r>
            <a:br>
              <a:rPr lang="sk-SK" sz="3600" dirty="0" smtClean="0"/>
            </a:br>
            <a:r>
              <a:rPr lang="sk-SK" sz="3600" dirty="0" smtClean="0"/>
              <a:t>produkcia v </a:t>
            </a:r>
            <a:r>
              <a:rPr lang="sk-SK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socialistickom podniku</a:t>
            </a:r>
            <a:endParaRPr lang="sk-SK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46189876"/>
              </p:ext>
            </p:extLst>
          </p:nvPr>
        </p:nvGraphicFramePr>
        <p:xfrm>
          <a:off x="539552" y="16288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8" name="Pravoúhlá spojnice 7"/>
          <p:cNvCxnSpPr/>
          <p:nvPr/>
        </p:nvCxnSpPr>
        <p:spPr>
          <a:xfrm rot="16200000" flipH="1">
            <a:off x="9612560" y="1988840"/>
            <a:ext cx="914400" cy="914400"/>
          </a:xfrm>
          <a:prstGeom prst="bentConnector3">
            <a:avLst>
              <a:gd name="adj1" fmla="val 4871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ravoúhlá spojnice 16"/>
          <p:cNvCxnSpPr/>
          <p:nvPr/>
        </p:nvCxnSpPr>
        <p:spPr>
          <a:xfrm rot="10800000" flipV="1">
            <a:off x="5436096" y="5301209"/>
            <a:ext cx="4" cy="1"/>
          </a:xfrm>
          <a:prstGeom prst="bentConnector3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Šipka doprava 17"/>
          <p:cNvSpPr/>
          <p:nvPr/>
        </p:nvSpPr>
        <p:spPr>
          <a:xfrm>
            <a:off x="3923928" y="2960948"/>
            <a:ext cx="216024" cy="216024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" name="Šipka doprava 18"/>
          <p:cNvSpPr/>
          <p:nvPr/>
        </p:nvSpPr>
        <p:spPr>
          <a:xfrm>
            <a:off x="3887924" y="4550042"/>
            <a:ext cx="252028" cy="216024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" name="Šipka doprava 19"/>
          <p:cNvSpPr/>
          <p:nvPr/>
        </p:nvSpPr>
        <p:spPr>
          <a:xfrm>
            <a:off x="5004046" y="2060848"/>
            <a:ext cx="1008114" cy="1296144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78015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1758" y="0"/>
            <a:ext cx="9144000" cy="1802681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sk-SK" sz="3200" dirty="0" smtClean="0">
                <a:latin typeface="Arial" pitchFamily="34" charset="0"/>
                <a:cs typeface="Arial" pitchFamily="34" charset="0"/>
              </a:rPr>
              <a:t>Komentár k schéme </a:t>
            </a:r>
            <a:r>
              <a:rPr lang="sk-SK" sz="3200" dirty="0"/>
              <a:t>výrobného procesu: </a:t>
            </a:r>
            <a:br>
              <a:rPr lang="sk-SK" sz="3200" dirty="0"/>
            </a:br>
            <a:r>
              <a:rPr lang="sk-SK" sz="3200" dirty="0"/>
              <a:t>produkcia v </a:t>
            </a:r>
            <a:r>
              <a:rPr lang="sk-SK" sz="3200" i="1" dirty="0" smtClean="0"/>
              <a:t>SOCIALISTICKOM PODNIKU:</a:t>
            </a:r>
            <a:endParaRPr lang="sk-SK" sz="2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1916832"/>
            <a:ext cx="8745016" cy="4941168"/>
          </a:xfrm>
        </p:spPr>
        <p:txBody>
          <a:bodyPr>
            <a:noAutofit/>
          </a:bodyPr>
          <a:lstStyle/>
          <a:p>
            <a:pPr algn="l"/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Celá pridaná hodnota produkcie , teda </a:t>
            </a:r>
            <a:r>
              <a:rPr lang="sk-SK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nadprodukt</a:t>
            </a:r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zostáva k rozdeleniu v rámci </a:t>
            </a:r>
            <a:r>
              <a:rPr lang="sk-SK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celospoločenského štátneho vlastníctva</a:t>
            </a:r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. </a:t>
            </a:r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Prirodzene, že podnik </a:t>
            </a:r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platí mzdy, </a:t>
            </a:r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dane, takisto je povinný platiť </a:t>
            </a:r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zo mzdy </a:t>
            </a:r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odvody </a:t>
            </a:r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dane do štátneho rozpočtu.</a:t>
            </a:r>
            <a:endParaRPr lang="sk-SK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Ale podľa marxistickej ekonomickej teórie </a:t>
            </a:r>
            <a:r>
              <a:rPr lang="sk-SK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NADPRODUKT, ktorý vznikol produkciou, </a:t>
            </a:r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teda v našom poňatí pridaná hodnota, sa môže spravodlivo rozdeliť v </a:t>
            </a:r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celospoločenskom</a:t>
            </a:r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vlastníctve </a:t>
            </a:r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ako výstupy do financií podniku, do odvodov a daní , do miezd pracujúcich a do </a:t>
            </a:r>
            <a:r>
              <a:rPr lang="sk-SK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spoločenskej spotreby</a:t>
            </a:r>
            <a:endParaRPr lang="sk-SK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sk-SK" sz="18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Práca zamestnancov sa považuje za ekonomický zdroj, nie za náklad</a:t>
            </a:r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 Ekonomicky je to vklad, zdroj produktivity. </a:t>
            </a:r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Preto </a:t>
            </a:r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každý </a:t>
            </a:r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zamestnanec má právo na mzdy a odmeny, podnik zaň platí väčšinu odvodov a časť dane a  </a:t>
            </a:r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podieľa na spravodlivom rozdelení pridanej hodnoty – </a:t>
            </a:r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nadproduktu</a:t>
            </a:r>
            <a:r>
              <a:rPr lang="sk-SK" sz="1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čerpaním z fondov spoločenskej spotreby , resp. využívaním zariadení financovaných spoločenskou spotrebou štátu i podniku.</a:t>
            </a:r>
            <a:endParaRPr lang="sk-SK" sz="18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PODNIK </a:t>
            </a:r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 ŠTÁTNOM </a:t>
            </a:r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VLASTNÍCTVE NIE JE PREDAJNÝ, takže nevyčísľuje svoju trhovú cenu</a:t>
            </a:r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l"/>
            <a:r>
              <a:rPr lang="sk-SK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Okrem mzdy zamestnanec čerpal fondy spoločenskej spotreby a využíval zariadenia financované štátnou i podnikovou spoločenskou spotrebou</a:t>
            </a:r>
            <a:endParaRPr lang="sk-SK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l"/>
            <a:endParaRPr lang="sk-SK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682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 fontScale="90000"/>
          </a:bodyPr>
          <a:lstStyle/>
          <a:p>
            <a:r>
              <a:rPr lang="sk-SK" sz="2400" dirty="0" smtClean="0">
                <a:latin typeface="Arial" pitchFamily="34" charset="0"/>
                <a:cs typeface="Arial" pitchFamily="34" charset="0"/>
              </a:rPr>
              <a:t>Schéma </a:t>
            </a:r>
            <a:r>
              <a:rPr lang="sk-SK" sz="2400" b="1" i="1" dirty="0" smtClean="0">
                <a:latin typeface="Arial" pitchFamily="34" charset="0"/>
                <a:cs typeface="Arial" pitchFamily="34" charset="0"/>
              </a:rPr>
              <a:t>nespravodlivého rozdelenia výsledku produkcie </a:t>
            </a:r>
            <a:br>
              <a:rPr lang="sk-SK" sz="2400" b="1" i="1" dirty="0" smtClean="0">
                <a:latin typeface="Arial" pitchFamily="34" charset="0"/>
                <a:cs typeface="Arial" pitchFamily="34" charset="0"/>
              </a:rPr>
            </a:br>
            <a:r>
              <a:rPr lang="sk-SK" sz="2400" dirty="0" smtClean="0">
                <a:latin typeface="Arial" pitchFamily="34" charset="0"/>
                <a:cs typeface="Arial" pitchFamily="34" charset="0"/>
              </a:rPr>
              <a:t>teda pridanej hodnoty v </a:t>
            </a:r>
            <a:br>
              <a:rPr lang="sk-SK" sz="2400" dirty="0" smtClean="0">
                <a:latin typeface="Arial" pitchFamily="34" charset="0"/>
                <a:cs typeface="Arial" pitchFamily="34" charset="0"/>
              </a:rPr>
            </a:br>
            <a:r>
              <a:rPr lang="sk-SK" sz="2400" dirty="0" smtClean="0">
                <a:latin typeface="Arial" pitchFamily="34" charset="0"/>
                <a:cs typeface="Arial" pitchFamily="34" charset="0"/>
              </a:rPr>
              <a:t> KAPITALISTICKOM PODNIKU</a:t>
            </a:r>
            <a:endParaRPr lang="sk-SK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328677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Šipka doprava 5"/>
          <p:cNvSpPr/>
          <p:nvPr/>
        </p:nvSpPr>
        <p:spPr>
          <a:xfrm>
            <a:off x="2411760" y="293247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Šipka doprava 6"/>
          <p:cNvSpPr/>
          <p:nvPr/>
        </p:nvSpPr>
        <p:spPr>
          <a:xfrm>
            <a:off x="2411760" y="4077072"/>
            <a:ext cx="97840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Šipka doprava 7"/>
          <p:cNvSpPr/>
          <p:nvPr/>
        </p:nvSpPr>
        <p:spPr>
          <a:xfrm>
            <a:off x="5724128" y="3645024"/>
            <a:ext cx="79208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424966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802681"/>
          </a:xfrm>
        </p:spPr>
        <p:txBody>
          <a:bodyPr>
            <a:normAutofit/>
          </a:bodyPr>
          <a:lstStyle/>
          <a:p>
            <a:r>
              <a:rPr lang="sk-SK" sz="3200" dirty="0" smtClean="0">
                <a:latin typeface="Arial" pitchFamily="34" charset="0"/>
                <a:cs typeface="Arial" pitchFamily="34" charset="0"/>
              </a:rPr>
              <a:t>Komentár k schéme </a:t>
            </a:r>
            <a:br>
              <a:rPr lang="sk-SK" sz="3200" dirty="0" smtClean="0">
                <a:latin typeface="Arial" pitchFamily="34" charset="0"/>
                <a:cs typeface="Arial" pitchFamily="34" charset="0"/>
              </a:rPr>
            </a:br>
            <a:r>
              <a:rPr lang="sk-SK" sz="2200" b="1" i="1" dirty="0" smtClean="0">
                <a:latin typeface="Arial" pitchFamily="34" charset="0"/>
                <a:cs typeface="Arial" pitchFamily="34" charset="0"/>
              </a:rPr>
              <a:t>nespravodlivého </a:t>
            </a:r>
            <a:r>
              <a:rPr lang="sk-SK" sz="2200" b="1" i="1" dirty="0">
                <a:latin typeface="Arial" pitchFamily="34" charset="0"/>
                <a:cs typeface="Arial" pitchFamily="34" charset="0"/>
              </a:rPr>
              <a:t>rozdelenia výsledku produkcie </a:t>
            </a:r>
            <a:br>
              <a:rPr lang="sk-SK" sz="2200" b="1" i="1" dirty="0">
                <a:latin typeface="Arial" pitchFamily="34" charset="0"/>
                <a:cs typeface="Arial" pitchFamily="34" charset="0"/>
              </a:rPr>
            </a:br>
            <a:r>
              <a:rPr lang="sk-SK" sz="2200" dirty="0">
                <a:latin typeface="Arial" pitchFamily="34" charset="0"/>
                <a:cs typeface="Arial" pitchFamily="34" charset="0"/>
              </a:rPr>
              <a:t>teda pridanej hodnoty </a:t>
            </a:r>
            <a:r>
              <a:rPr lang="sk-SK" sz="2200" dirty="0" smtClean="0">
                <a:latin typeface="Arial" pitchFamily="34" charset="0"/>
                <a:cs typeface="Arial" pitchFamily="34" charset="0"/>
              </a:rPr>
              <a:t>v KAPITALISTICKOM </a:t>
            </a:r>
            <a:r>
              <a:rPr lang="sk-SK" sz="2200" dirty="0">
                <a:latin typeface="Arial" pitchFamily="34" charset="0"/>
                <a:cs typeface="Arial" pitchFamily="34" charset="0"/>
              </a:rPr>
              <a:t>PODNIKU</a:t>
            </a:r>
            <a:endParaRPr lang="sk-SK" sz="22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1556792"/>
            <a:ext cx="8745016" cy="5040560"/>
          </a:xfrm>
        </p:spPr>
        <p:txBody>
          <a:bodyPr>
            <a:normAutofit/>
          </a:bodyPr>
          <a:lstStyle/>
          <a:p>
            <a:pPr algn="l"/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Majitelia si prisvojujú pridanú hodnotu resp. nadprodukt z titulu vlastníctva podniku a top manažéri z titulu vlastníckeho podielu na produkcii</a:t>
            </a:r>
            <a:r>
              <a:rPr lang="sk-SK" sz="1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(ak vlastnia akcie, podiely).</a:t>
            </a:r>
          </a:p>
          <a:p>
            <a:pPr algn="l"/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 znamená, že zamestnancom je každý v podniku bez ohľadu na funkciu, ak dostáva dohodnutú cenu práce, teda mzdu a v nej i odmeny a </a:t>
            </a:r>
            <a:r>
              <a:rPr lang="sk-SK" sz="1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benefity</a:t>
            </a:r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Je však v postavení zamestnanca – nájomnej pracovnej sily. </a:t>
            </a:r>
            <a:r>
              <a:rPr lang="sk-SK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Jeho podiel vyplatený mzdou je  vždy oveľa menší ako skutočný podiel na hospodárskom výsledku</a:t>
            </a:r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l"/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 minimálnom množstve sú odmeňované určité pracovné pozície zamestnancov, kde vlastník alebo top manažér motivuje zvýšený výkon zamestnanca, takzvanými podielmi na zisku či podielmi na tržbách. </a:t>
            </a:r>
            <a:r>
              <a:rPr lang="sk-SK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 ale stále nie je podiel na vlastníctve.</a:t>
            </a:r>
          </a:p>
          <a:p>
            <a:pPr algn="l"/>
            <a:r>
              <a:rPr lang="sk-S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Sú to však zlomkové až promilové hodnoty oproti skutočnému zisku či pridanej hodnoty,...</a:t>
            </a:r>
          </a:p>
          <a:p>
            <a:pPr algn="l"/>
            <a:r>
              <a:rPr lang="sk-SK" sz="1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Preto hovoríme o otvárajúcich a široko roztvorených „nožniciach“, teda rozdiele medzi pridanou hodnotou produkcie (nadproduktom) a mzdou ako odmenou zamestnanca. Optimistické by bolo i to skonštatovanie, že je to 90% ku 10%mzdy. Klasicky tieto rozdiely popísal </a:t>
            </a:r>
            <a:r>
              <a:rPr lang="sk-SK" sz="18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Schweickart</a:t>
            </a:r>
            <a:r>
              <a:rPr lang="sk-SK" sz="1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v knihe  v časti 4.1.Nerovnosť (od str.112, presne str.116) </a:t>
            </a:r>
            <a:r>
              <a:rPr lang="sk-SK" sz="1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.A to je presne ten jav: NEROVNOSŤ v príjmoch.</a:t>
            </a:r>
          </a:p>
          <a:p>
            <a:endParaRPr lang="sk-SK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682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896</Words>
  <Application>Microsoft Office PowerPoint</Application>
  <PresentationFormat>Prezentácia na obrazovke (4:3)</PresentationFormat>
  <Paragraphs>108</Paragraphs>
  <Slides>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Motiv systému Office</vt:lpstr>
      <vt:lpstr>Teória o prisvojovaní nadproduktu „surplus“ podľa diela Kapitál od K.Marxa Schéma výrobného procesu:   produkcia v KAPITALISTICKOM PODNIKU</vt:lpstr>
      <vt:lpstr>Schéma výrobného procesu: produkcia v hospo-dárskom subjekte ZA KAPITALIZMU: vstupy a výstupy</vt:lpstr>
      <vt:lpstr>Komentár k schéme výrobného procesu:  produkcia v hospodárskom subjekte kapitalistického podniku</vt:lpstr>
      <vt:lpstr>Schéma výrobného procesu: vstupy a výstupy produkcia v socialistickom podniku</vt:lpstr>
      <vt:lpstr>Komentár k schéme výrobného procesu:  produkcia v SOCIALISTICKOM PODNIKU:</vt:lpstr>
      <vt:lpstr>Schéma nespravodlivého rozdelenia výsledku produkcie  teda pridanej hodnoty v   KAPITALISTICKOM PODNIKU</vt:lpstr>
      <vt:lpstr>Komentár k schéme  nespravodlivého rozdelenia výsledku produkcie  teda pridanej hodnoty v KAPITALISTICKOM PODNIKU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EKONOMICKÁ DEMOKRACIA</dc:title>
  <dc:creator>Peter</dc:creator>
  <cp:lastModifiedBy>Peter</cp:lastModifiedBy>
  <cp:revision>90</cp:revision>
  <dcterms:created xsi:type="dcterms:W3CDTF">2015-07-25T15:41:20Z</dcterms:created>
  <dcterms:modified xsi:type="dcterms:W3CDTF">2025-02-19T15:35:09Z</dcterms:modified>
</cp:coreProperties>
</file>